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6"/>
    <p:sldMasterId id="2147483762" r:id="rId7"/>
    <p:sldMasterId id="2147483806" r:id="rId8"/>
  </p:sldMasterIdLst>
  <p:notesMasterIdLst>
    <p:notesMasterId r:id="rId49"/>
  </p:notesMasterIdLst>
  <p:sldIdLst>
    <p:sldId id="261" r:id="rId9"/>
    <p:sldId id="262" r:id="rId10"/>
    <p:sldId id="265" r:id="rId11"/>
    <p:sldId id="266" r:id="rId12"/>
    <p:sldId id="267" r:id="rId13"/>
    <p:sldId id="268" r:id="rId14"/>
    <p:sldId id="258" r:id="rId15"/>
    <p:sldId id="281" r:id="rId16"/>
    <p:sldId id="279" r:id="rId17"/>
    <p:sldId id="302" r:id="rId18"/>
    <p:sldId id="303" r:id="rId19"/>
    <p:sldId id="304" r:id="rId20"/>
    <p:sldId id="273" r:id="rId21"/>
    <p:sldId id="274" r:id="rId22"/>
    <p:sldId id="275" r:id="rId23"/>
    <p:sldId id="276" r:id="rId24"/>
    <p:sldId id="305" r:id="rId25"/>
    <p:sldId id="270" r:id="rId26"/>
    <p:sldId id="277" r:id="rId27"/>
    <p:sldId id="263" r:id="rId28"/>
    <p:sldId id="264" r:id="rId29"/>
    <p:sldId id="278" r:id="rId30"/>
    <p:sldId id="283" r:id="rId31"/>
    <p:sldId id="285" r:id="rId32"/>
    <p:sldId id="284" r:id="rId33"/>
    <p:sldId id="286" r:id="rId34"/>
    <p:sldId id="287" r:id="rId35"/>
    <p:sldId id="288" r:id="rId36"/>
    <p:sldId id="289" r:id="rId37"/>
    <p:sldId id="290" r:id="rId38"/>
    <p:sldId id="291" r:id="rId39"/>
    <p:sldId id="292" r:id="rId40"/>
    <p:sldId id="293" r:id="rId41"/>
    <p:sldId id="296" r:id="rId42"/>
    <p:sldId id="295" r:id="rId43"/>
    <p:sldId id="297" r:id="rId44"/>
    <p:sldId id="298" r:id="rId45"/>
    <p:sldId id="299" r:id="rId46"/>
    <p:sldId id="300" r:id="rId47"/>
    <p:sldId id="301"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7" d="100"/>
          <a:sy n="117" d="100"/>
        </p:scale>
        <p:origin x="1434" y="96"/>
      </p:cViewPr>
      <p:guideLst>
        <p:guide orient="horz" pos="2160"/>
        <p:guide pos="2880"/>
      </p:guideLst>
    </p:cSldViewPr>
  </p:slideViewPr>
  <p:notesTextViewPr>
    <p:cViewPr>
      <p:scale>
        <a:sx n="3" d="2"/>
        <a:sy n="3" d="2"/>
      </p:scale>
      <p:origin x="0" y="0"/>
    </p:cViewPr>
  </p:notesTextViewPr>
  <p:sorterViewPr>
    <p:cViewPr>
      <p:scale>
        <a:sx n="100" d="100"/>
        <a:sy n="100" d="100"/>
      </p:scale>
      <p:origin x="0" y="-2988"/>
    </p:cViewPr>
  </p:sorterViewPr>
  <p:notesViewPr>
    <p:cSldViewPr>
      <p:cViewPr varScale="1">
        <p:scale>
          <a:sx n="89" d="100"/>
          <a:sy n="89" d="100"/>
        </p:scale>
        <p:origin x="-379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3.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8F7B00-83B5-4A60-BE26-F9DDE864E2B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54F96699-CE6C-4759-A5B5-A0BBC9C147F4}">
      <dgm:prSet phldrT="[Text]"/>
      <dgm:spPr/>
      <dgm:t>
        <a:bodyPr/>
        <a:lstStyle/>
        <a:p>
          <a:r>
            <a:rPr lang="en-US" dirty="0" smtClean="0"/>
            <a:t>Customer has business needs that can be enabled by using technology and requests analysis</a:t>
          </a:r>
          <a:endParaRPr lang="en-US" dirty="0"/>
        </a:p>
      </dgm:t>
    </dgm:pt>
    <dgm:pt modelId="{2A1ED042-1832-440B-83CC-FE4A1285B67B}" type="parTrans" cxnId="{1A75596A-BA2D-406C-8579-880C3D84AA42}">
      <dgm:prSet/>
      <dgm:spPr/>
      <dgm:t>
        <a:bodyPr/>
        <a:lstStyle/>
        <a:p>
          <a:endParaRPr lang="en-US"/>
        </a:p>
      </dgm:t>
    </dgm:pt>
    <dgm:pt modelId="{93BEE175-C707-470B-91F0-145146348190}" type="sibTrans" cxnId="{1A75596A-BA2D-406C-8579-880C3D84AA42}">
      <dgm:prSet/>
      <dgm:spPr/>
      <dgm:t>
        <a:bodyPr/>
        <a:lstStyle/>
        <a:p>
          <a:endParaRPr lang="en-US" dirty="0"/>
        </a:p>
      </dgm:t>
    </dgm:pt>
    <dgm:pt modelId="{CE72337B-762A-437D-8CBE-3EFFBE457C4D}">
      <dgm:prSet phldrT="[Text]"/>
      <dgm:spPr/>
      <dgm:t>
        <a:bodyPr/>
        <a:lstStyle/>
        <a:p>
          <a:r>
            <a:rPr lang="en-US" dirty="0" smtClean="0"/>
            <a:t>Enterprise Architecture conducts analysis and creates artifacts to assist with requirements building.</a:t>
          </a:r>
          <a:endParaRPr lang="en-US" dirty="0"/>
        </a:p>
      </dgm:t>
    </dgm:pt>
    <dgm:pt modelId="{AFFE2260-6359-409C-9389-6BC43FB92BD5}" type="parTrans" cxnId="{BFEE1BC9-97D0-4977-837D-5E0AD13220FF}">
      <dgm:prSet/>
      <dgm:spPr/>
      <dgm:t>
        <a:bodyPr/>
        <a:lstStyle/>
        <a:p>
          <a:endParaRPr lang="en-US"/>
        </a:p>
      </dgm:t>
    </dgm:pt>
    <dgm:pt modelId="{589D8947-91A6-4F4B-BFFF-BD6E80EBC65B}" type="sibTrans" cxnId="{BFEE1BC9-97D0-4977-837D-5E0AD13220FF}">
      <dgm:prSet/>
      <dgm:spPr/>
      <dgm:t>
        <a:bodyPr/>
        <a:lstStyle/>
        <a:p>
          <a:endParaRPr lang="en-US" dirty="0"/>
        </a:p>
      </dgm:t>
    </dgm:pt>
    <dgm:pt modelId="{680497FD-9098-42F0-BD9C-EAACF7172A8E}">
      <dgm:prSet phldrT="[Text]"/>
      <dgm:spPr/>
      <dgm:t>
        <a:bodyPr/>
        <a:lstStyle/>
        <a:p>
          <a:r>
            <a:rPr lang="en-US" dirty="0" smtClean="0"/>
            <a:t>Once a project has been green-lighted by CIO or DDAC (or Department has funding of their own), an RFI / RFP Gets created with the EA artifacts included.</a:t>
          </a:r>
          <a:endParaRPr lang="en-US" dirty="0"/>
        </a:p>
      </dgm:t>
    </dgm:pt>
    <dgm:pt modelId="{5F18DD95-7794-42AB-B5B3-5157AAA956E1}" type="parTrans" cxnId="{640726BF-7EC4-4452-8A55-9A83792CEAE7}">
      <dgm:prSet/>
      <dgm:spPr/>
      <dgm:t>
        <a:bodyPr/>
        <a:lstStyle/>
        <a:p>
          <a:endParaRPr lang="en-US"/>
        </a:p>
      </dgm:t>
    </dgm:pt>
    <dgm:pt modelId="{05C74FF3-B615-44CF-AEFF-5ABD5CAF0542}" type="sibTrans" cxnId="{640726BF-7EC4-4452-8A55-9A83792CEAE7}">
      <dgm:prSet/>
      <dgm:spPr/>
      <dgm:t>
        <a:bodyPr/>
        <a:lstStyle/>
        <a:p>
          <a:endParaRPr lang="en-US"/>
        </a:p>
      </dgm:t>
    </dgm:pt>
    <dgm:pt modelId="{D5B5B73A-3246-4305-BC6B-53EA13802BD4}" type="pres">
      <dgm:prSet presAssocID="{FE8F7B00-83B5-4A60-BE26-F9DDE864E2BE}" presName="Name0" presStyleCnt="0">
        <dgm:presLayoutVars>
          <dgm:dir/>
          <dgm:resizeHandles val="exact"/>
        </dgm:presLayoutVars>
      </dgm:prSet>
      <dgm:spPr/>
      <dgm:t>
        <a:bodyPr/>
        <a:lstStyle/>
        <a:p>
          <a:endParaRPr lang="en-US"/>
        </a:p>
      </dgm:t>
    </dgm:pt>
    <dgm:pt modelId="{9C6C4518-A3E0-4CC6-8876-446A0C7D108D}" type="pres">
      <dgm:prSet presAssocID="{54F96699-CE6C-4759-A5B5-A0BBC9C147F4}" presName="node" presStyleLbl="node1" presStyleIdx="0" presStyleCnt="3" custScaleX="46651" custScaleY="46651" custLinFactNeighborX="10643" custLinFactNeighborY="-57157">
        <dgm:presLayoutVars>
          <dgm:bulletEnabled val="1"/>
        </dgm:presLayoutVars>
      </dgm:prSet>
      <dgm:spPr/>
      <dgm:t>
        <a:bodyPr/>
        <a:lstStyle/>
        <a:p>
          <a:endParaRPr lang="en-US"/>
        </a:p>
      </dgm:t>
    </dgm:pt>
    <dgm:pt modelId="{9D39B927-C27D-4ACB-B849-D2FA75E3DFBF}" type="pres">
      <dgm:prSet presAssocID="{93BEE175-C707-470B-91F0-145146348190}" presName="sibTrans" presStyleLbl="sibTrans2D1" presStyleIdx="0" presStyleCnt="2"/>
      <dgm:spPr/>
      <dgm:t>
        <a:bodyPr/>
        <a:lstStyle/>
        <a:p>
          <a:endParaRPr lang="en-US"/>
        </a:p>
      </dgm:t>
    </dgm:pt>
    <dgm:pt modelId="{D8DE41A2-17B9-443D-B5B9-9BDA524F06DD}" type="pres">
      <dgm:prSet presAssocID="{93BEE175-C707-470B-91F0-145146348190}" presName="connectorText" presStyleLbl="sibTrans2D1" presStyleIdx="0" presStyleCnt="2"/>
      <dgm:spPr/>
      <dgm:t>
        <a:bodyPr/>
        <a:lstStyle/>
        <a:p>
          <a:endParaRPr lang="en-US"/>
        </a:p>
      </dgm:t>
    </dgm:pt>
    <dgm:pt modelId="{9E096064-0578-473A-AAEA-89AA361E908D}" type="pres">
      <dgm:prSet presAssocID="{CE72337B-762A-437D-8CBE-3EFFBE457C4D}" presName="node" presStyleLbl="node1" presStyleIdx="1" presStyleCnt="3" custScaleX="46651" custScaleY="46651" custLinFactNeighborX="-13553" custLinFactNeighborY="-57157">
        <dgm:presLayoutVars>
          <dgm:bulletEnabled val="1"/>
        </dgm:presLayoutVars>
      </dgm:prSet>
      <dgm:spPr/>
      <dgm:t>
        <a:bodyPr/>
        <a:lstStyle/>
        <a:p>
          <a:endParaRPr lang="en-US"/>
        </a:p>
      </dgm:t>
    </dgm:pt>
    <dgm:pt modelId="{A4EC4CFF-CF64-40DF-89E5-DE84CB2C4998}" type="pres">
      <dgm:prSet presAssocID="{589D8947-91A6-4F4B-BFFF-BD6E80EBC65B}" presName="sibTrans" presStyleLbl="sibTrans2D1" presStyleIdx="1" presStyleCnt="2"/>
      <dgm:spPr/>
      <dgm:t>
        <a:bodyPr/>
        <a:lstStyle/>
        <a:p>
          <a:endParaRPr lang="en-US"/>
        </a:p>
      </dgm:t>
    </dgm:pt>
    <dgm:pt modelId="{A4DEDB12-77EE-48C1-9E41-99DF7C674243}" type="pres">
      <dgm:prSet presAssocID="{589D8947-91A6-4F4B-BFFF-BD6E80EBC65B}" presName="connectorText" presStyleLbl="sibTrans2D1" presStyleIdx="1" presStyleCnt="2"/>
      <dgm:spPr/>
      <dgm:t>
        <a:bodyPr/>
        <a:lstStyle/>
        <a:p>
          <a:endParaRPr lang="en-US"/>
        </a:p>
      </dgm:t>
    </dgm:pt>
    <dgm:pt modelId="{25EE1678-2EB1-4E1A-96CF-9ACA420DA06E}" type="pres">
      <dgm:prSet presAssocID="{680497FD-9098-42F0-BD9C-EAACF7172A8E}" presName="node" presStyleLbl="node1" presStyleIdx="2" presStyleCnt="3" custScaleX="67569" custScaleY="46651" custLinFactNeighborX="-35676" custLinFactNeighborY="-57157">
        <dgm:presLayoutVars>
          <dgm:bulletEnabled val="1"/>
        </dgm:presLayoutVars>
      </dgm:prSet>
      <dgm:spPr/>
      <dgm:t>
        <a:bodyPr/>
        <a:lstStyle/>
        <a:p>
          <a:endParaRPr lang="en-US"/>
        </a:p>
      </dgm:t>
    </dgm:pt>
  </dgm:ptLst>
  <dgm:cxnLst>
    <dgm:cxn modelId="{BFEE1BC9-97D0-4977-837D-5E0AD13220FF}" srcId="{FE8F7B00-83B5-4A60-BE26-F9DDE864E2BE}" destId="{CE72337B-762A-437D-8CBE-3EFFBE457C4D}" srcOrd="1" destOrd="0" parTransId="{AFFE2260-6359-409C-9389-6BC43FB92BD5}" sibTransId="{589D8947-91A6-4F4B-BFFF-BD6E80EBC65B}"/>
    <dgm:cxn modelId="{0240EC1F-49B8-4587-8650-734713A751D9}" type="presOf" srcId="{93BEE175-C707-470B-91F0-145146348190}" destId="{9D39B927-C27D-4ACB-B849-D2FA75E3DFBF}" srcOrd="0" destOrd="0" presId="urn:microsoft.com/office/officeart/2005/8/layout/process1"/>
    <dgm:cxn modelId="{1A75596A-BA2D-406C-8579-880C3D84AA42}" srcId="{FE8F7B00-83B5-4A60-BE26-F9DDE864E2BE}" destId="{54F96699-CE6C-4759-A5B5-A0BBC9C147F4}" srcOrd="0" destOrd="0" parTransId="{2A1ED042-1832-440B-83CC-FE4A1285B67B}" sibTransId="{93BEE175-C707-470B-91F0-145146348190}"/>
    <dgm:cxn modelId="{5683E627-C489-40D9-9006-F92B58465FF1}" type="presOf" srcId="{93BEE175-C707-470B-91F0-145146348190}" destId="{D8DE41A2-17B9-443D-B5B9-9BDA524F06DD}" srcOrd="1" destOrd="0" presId="urn:microsoft.com/office/officeart/2005/8/layout/process1"/>
    <dgm:cxn modelId="{4D048D28-7722-4543-9E05-35F7DA4510A5}" type="presOf" srcId="{CE72337B-762A-437D-8CBE-3EFFBE457C4D}" destId="{9E096064-0578-473A-AAEA-89AA361E908D}" srcOrd="0" destOrd="0" presId="urn:microsoft.com/office/officeart/2005/8/layout/process1"/>
    <dgm:cxn modelId="{B416BD75-6EF4-410C-BC1F-37AA818AC1F4}" type="presOf" srcId="{54F96699-CE6C-4759-A5B5-A0BBC9C147F4}" destId="{9C6C4518-A3E0-4CC6-8876-446A0C7D108D}" srcOrd="0" destOrd="0" presId="urn:microsoft.com/office/officeart/2005/8/layout/process1"/>
    <dgm:cxn modelId="{3938CC16-9B84-4456-AE85-3E705500884A}" type="presOf" srcId="{FE8F7B00-83B5-4A60-BE26-F9DDE864E2BE}" destId="{D5B5B73A-3246-4305-BC6B-53EA13802BD4}" srcOrd="0" destOrd="0" presId="urn:microsoft.com/office/officeart/2005/8/layout/process1"/>
    <dgm:cxn modelId="{550B6A92-83EC-412E-9AAC-5C11A11E4B54}" type="presOf" srcId="{680497FD-9098-42F0-BD9C-EAACF7172A8E}" destId="{25EE1678-2EB1-4E1A-96CF-9ACA420DA06E}" srcOrd="0" destOrd="0" presId="urn:microsoft.com/office/officeart/2005/8/layout/process1"/>
    <dgm:cxn modelId="{640726BF-7EC4-4452-8A55-9A83792CEAE7}" srcId="{FE8F7B00-83B5-4A60-BE26-F9DDE864E2BE}" destId="{680497FD-9098-42F0-BD9C-EAACF7172A8E}" srcOrd="2" destOrd="0" parTransId="{5F18DD95-7794-42AB-B5B3-5157AAA956E1}" sibTransId="{05C74FF3-B615-44CF-AEFF-5ABD5CAF0542}"/>
    <dgm:cxn modelId="{703AB84C-7A84-4786-B409-CB6E9C0C02BE}" type="presOf" srcId="{589D8947-91A6-4F4B-BFFF-BD6E80EBC65B}" destId="{A4EC4CFF-CF64-40DF-89E5-DE84CB2C4998}" srcOrd="0" destOrd="0" presId="urn:microsoft.com/office/officeart/2005/8/layout/process1"/>
    <dgm:cxn modelId="{E7B8DEDE-B1F7-4566-B110-67F33B4EAD0B}" type="presOf" srcId="{589D8947-91A6-4F4B-BFFF-BD6E80EBC65B}" destId="{A4DEDB12-77EE-48C1-9E41-99DF7C674243}" srcOrd="1" destOrd="0" presId="urn:microsoft.com/office/officeart/2005/8/layout/process1"/>
    <dgm:cxn modelId="{0A86C126-B8B0-42D4-87BB-BC50E0E1D910}" type="presParOf" srcId="{D5B5B73A-3246-4305-BC6B-53EA13802BD4}" destId="{9C6C4518-A3E0-4CC6-8876-446A0C7D108D}" srcOrd="0" destOrd="0" presId="urn:microsoft.com/office/officeart/2005/8/layout/process1"/>
    <dgm:cxn modelId="{8FA818E5-86B4-423C-9F35-8DF256189610}" type="presParOf" srcId="{D5B5B73A-3246-4305-BC6B-53EA13802BD4}" destId="{9D39B927-C27D-4ACB-B849-D2FA75E3DFBF}" srcOrd="1" destOrd="0" presId="urn:microsoft.com/office/officeart/2005/8/layout/process1"/>
    <dgm:cxn modelId="{292AC8A5-186E-45BD-9111-3A4CD3981B62}" type="presParOf" srcId="{9D39B927-C27D-4ACB-B849-D2FA75E3DFBF}" destId="{D8DE41A2-17B9-443D-B5B9-9BDA524F06DD}" srcOrd="0" destOrd="0" presId="urn:microsoft.com/office/officeart/2005/8/layout/process1"/>
    <dgm:cxn modelId="{04B91B20-A9C4-4658-AC8D-4BD733F4C9EF}" type="presParOf" srcId="{D5B5B73A-3246-4305-BC6B-53EA13802BD4}" destId="{9E096064-0578-473A-AAEA-89AA361E908D}" srcOrd="2" destOrd="0" presId="urn:microsoft.com/office/officeart/2005/8/layout/process1"/>
    <dgm:cxn modelId="{A25434B7-D7DD-418C-9E10-2D2945E4E935}" type="presParOf" srcId="{D5B5B73A-3246-4305-BC6B-53EA13802BD4}" destId="{A4EC4CFF-CF64-40DF-89E5-DE84CB2C4998}" srcOrd="3" destOrd="0" presId="urn:microsoft.com/office/officeart/2005/8/layout/process1"/>
    <dgm:cxn modelId="{E0BC17F0-DEAE-4063-B64B-3B38C2CBE983}" type="presParOf" srcId="{A4EC4CFF-CF64-40DF-89E5-DE84CB2C4998}" destId="{A4DEDB12-77EE-48C1-9E41-99DF7C674243}" srcOrd="0" destOrd="0" presId="urn:microsoft.com/office/officeart/2005/8/layout/process1"/>
    <dgm:cxn modelId="{1E576A82-16C0-42E7-9C93-616931A3F789}" type="presParOf" srcId="{D5B5B73A-3246-4305-BC6B-53EA13802BD4}" destId="{25EE1678-2EB1-4E1A-96CF-9ACA420DA06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C2D2B832-EC7E-4AC9-BBD3-36F8B2ACB156}" type="presOf" srcId="{7162E833-AD92-40EF-B9F9-ED6EB35F6680}" destId="{82E31327-4A8B-4058-BD1C-C2B4AB6F2323}"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696DD13A-719B-4378-A6B0-67E326DC08BB}" type="presOf" srcId="{BB088760-01EA-4345-A1E7-38A8C3EFFC36}" destId="{5C32A1F2-2DC9-4712-9D90-5BDE739FE7A7}"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3857146E-11F2-4302-B852-08C9E540197E}" type="presOf" srcId="{B35736AA-620F-4621-84CC-CCD46C48AD4A}" destId="{959E0E08-20B3-436A-8793-3C991A14D664}" srcOrd="0" destOrd="0" presId="urn:microsoft.com/office/officeart/2005/8/layout/architecture+Icon"/>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1B94798E-C3E0-414D-BD6A-1B65400BD830}" type="presOf" srcId="{A8D57EB7-D65D-4FB1-A09B-FE4FE464F0D9}" destId="{4557D394-324B-440F-8EF4-EC3D0B4D933A}"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952FDB8A-7590-44F0-BDA9-30F7D77344C6}" type="presOf" srcId="{57691E2E-3CAF-46B3-8B7E-7CFABC7DB241}" destId="{6F58FB05-ECCE-4FA9-88A4-41B1CAC506BD}" srcOrd="0" destOrd="0" presId="urn:microsoft.com/office/officeart/2005/8/layout/architecture+Icon"/>
    <dgm:cxn modelId="{21B467AA-9A76-4756-94BE-F44978D5AF26}" type="presOf" srcId="{BC01BD87-802F-4EBF-9399-E83111426782}" destId="{6586654D-C645-4A1C-A6D0-FCB14CBFB2C5}" srcOrd="0" destOrd="0" presId="urn:microsoft.com/office/officeart/2005/8/layout/architecture+Icon"/>
    <dgm:cxn modelId="{9D22FDF9-8A10-456E-B5F7-312C88C391CC}" type="presOf" srcId="{E0AB7E2C-A9C3-4C81-9D3C-199FBE422941}" destId="{A6647BDC-E72D-4C49-ACE4-8D01F0010490}" srcOrd="0" destOrd="0" presId="urn:microsoft.com/office/officeart/2005/8/layout/architecture+Icon"/>
    <dgm:cxn modelId="{66275DCD-74C2-47D1-B2F3-76E560FC67B6}" type="presParOf" srcId="{6586654D-C645-4A1C-A6D0-FCB14CBFB2C5}" destId="{E5D5DF42-3AC2-4968-88A9-501256757107}" srcOrd="0" destOrd="0" presId="urn:microsoft.com/office/officeart/2005/8/layout/architecture+Icon"/>
    <dgm:cxn modelId="{799AE9FD-53C0-45D6-B6DA-FA39EB806854}" type="presParOf" srcId="{E5D5DF42-3AC2-4968-88A9-501256757107}" destId="{82E31327-4A8B-4058-BD1C-C2B4AB6F2323}" srcOrd="0" destOrd="0" presId="urn:microsoft.com/office/officeart/2005/8/layout/architecture+Icon"/>
    <dgm:cxn modelId="{8B7A94CB-DD2F-4817-9AB3-D49EC9664C8D}" type="presParOf" srcId="{E5D5DF42-3AC2-4968-88A9-501256757107}" destId="{B97981D8-1F89-412A-8A87-28E7A0E60B7B}" srcOrd="1" destOrd="0" presId="urn:microsoft.com/office/officeart/2005/8/layout/architecture+Icon"/>
    <dgm:cxn modelId="{17384805-1348-4899-9538-CBB33DD57147}" type="presParOf" srcId="{E5D5DF42-3AC2-4968-88A9-501256757107}" destId="{9C18C988-EBC5-49D2-8D95-D6F7EDE84E2D}" srcOrd="2" destOrd="0" presId="urn:microsoft.com/office/officeart/2005/8/layout/architecture+Icon"/>
    <dgm:cxn modelId="{352C6E03-8026-421C-9AA3-E5B6C07EE82F}" type="presParOf" srcId="{9C18C988-EBC5-49D2-8D95-D6F7EDE84E2D}" destId="{628B5325-94BB-4D5F-90D1-4CF71929B2F2}" srcOrd="0" destOrd="0" presId="urn:microsoft.com/office/officeart/2005/8/layout/architecture+Icon"/>
    <dgm:cxn modelId="{B14AF774-6ED9-44E3-A916-79CA0C34BFBC}" type="presParOf" srcId="{628B5325-94BB-4D5F-90D1-4CF71929B2F2}" destId="{6F58FB05-ECCE-4FA9-88A4-41B1CAC506BD}" srcOrd="0" destOrd="0" presId="urn:microsoft.com/office/officeart/2005/8/layout/architecture+Icon"/>
    <dgm:cxn modelId="{7DFDDE14-2B96-40DA-8BA1-E902711408EF}" type="presParOf" srcId="{628B5325-94BB-4D5F-90D1-4CF71929B2F2}" destId="{17E0EEBE-ACA8-4477-9824-6E28FC247A70}" srcOrd="1" destOrd="0" presId="urn:microsoft.com/office/officeart/2005/8/layout/architecture+Icon"/>
    <dgm:cxn modelId="{E6F8D65D-F08B-4DBD-9E0F-EDF31682EE49}" type="presParOf" srcId="{628B5325-94BB-4D5F-90D1-4CF71929B2F2}" destId="{DACC7F04-4386-4705-A3A0-66FA4A842EFC}" srcOrd="2" destOrd="0" presId="urn:microsoft.com/office/officeart/2005/8/layout/architecture+Icon"/>
    <dgm:cxn modelId="{97EB4857-0536-4F37-98EA-EF3E47396E9D}" type="presParOf" srcId="{DACC7F04-4386-4705-A3A0-66FA4A842EFC}" destId="{DD006BE4-8ACA-43A5-A22F-CDB83EAC46F5}" srcOrd="0" destOrd="0" presId="urn:microsoft.com/office/officeart/2005/8/layout/architecture+Icon"/>
    <dgm:cxn modelId="{0113B6BF-134C-4A8D-8BF2-1C4DA9B73CA7}" type="presParOf" srcId="{DD006BE4-8ACA-43A5-A22F-CDB83EAC46F5}" destId="{959E0E08-20B3-436A-8793-3C991A14D664}" srcOrd="0" destOrd="0" presId="urn:microsoft.com/office/officeart/2005/8/layout/architecture+Icon"/>
    <dgm:cxn modelId="{C780EC35-49B5-4A02-B524-7D77DB25AE57}" type="presParOf" srcId="{DD006BE4-8ACA-43A5-A22F-CDB83EAC46F5}" destId="{6584D94D-4C03-4C10-AE2C-EFF3A74F1C36}" srcOrd="1" destOrd="0" presId="urn:microsoft.com/office/officeart/2005/8/layout/architecture+Icon"/>
    <dgm:cxn modelId="{24F6AC5D-DFF5-437F-B635-9176FEE0B719}" type="presParOf" srcId="{DACC7F04-4386-4705-A3A0-66FA4A842EFC}" destId="{FD90B9D0-6ADC-449F-AAE0-223A7441BE52}" srcOrd="1" destOrd="0" presId="urn:microsoft.com/office/officeart/2005/8/layout/architecture+Icon"/>
    <dgm:cxn modelId="{75F9E90D-3D44-46D0-8964-3E68A3B3FFB3}" type="presParOf" srcId="{DACC7F04-4386-4705-A3A0-66FA4A842EFC}" destId="{30A958DD-DA34-4C9D-B4D7-B23DEB94FBC2}" srcOrd="2" destOrd="0" presId="urn:microsoft.com/office/officeart/2005/8/layout/architecture+Icon"/>
    <dgm:cxn modelId="{1E0CE23D-D2E5-4514-8563-E336CFD9FBBC}" type="presParOf" srcId="{30A958DD-DA34-4C9D-B4D7-B23DEB94FBC2}" destId="{4557D394-324B-440F-8EF4-EC3D0B4D933A}" srcOrd="0" destOrd="0" presId="urn:microsoft.com/office/officeart/2005/8/layout/architecture+Icon"/>
    <dgm:cxn modelId="{757C6EFB-FA92-429D-9F49-DB15337D0561}" type="presParOf" srcId="{30A958DD-DA34-4C9D-B4D7-B23DEB94FBC2}" destId="{4A9D0ECA-0202-4279-A47C-48D410DCFCEC}" srcOrd="1" destOrd="0" presId="urn:microsoft.com/office/officeart/2005/8/layout/architecture+Icon"/>
    <dgm:cxn modelId="{95CE7F40-2E62-43BA-9D97-EE4CDB85173C}" type="presParOf" srcId="{9C18C988-EBC5-49D2-8D95-D6F7EDE84E2D}" destId="{5E9AAD32-C117-488D-AC75-C32529C6C1EA}" srcOrd="1" destOrd="0" presId="urn:microsoft.com/office/officeart/2005/8/layout/architecture+Icon"/>
    <dgm:cxn modelId="{093E59C6-C622-4428-9ED5-8EB58AA6BCE8}" type="presParOf" srcId="{9C18C988-EBC5-49D2-8D95-D6F7EDE84E2D}" destId="{08FCE86E-1DB6-4239-8322-82E83C7137BC}" srcOrd="2" destOrd="0" presId="urn:microsoft.com/office/officeart/2005/8/layout/architecture+Icon"/>
    <dgm:cxn modelId="{7D5D9A46-27F2-41CB-8B44-7AC3692953B3}" type="presParOf" srcId="{08FCE86E-1DB6-4239-8322-82E83C7137BC}" destId="{A6647BDC-E72D-4C49-ACE4-8D01F0010490}" srcOrd="0" destOrd="0" presId="urn:microsoft.com/office/officeart/2005/8/layout/architecture+Icon"/>
    <dgm:cxn modelId="{4D4CE3A9-2ADE-4F2A-B8F0-4814B25282C5}" type="presParOf" srcId="{08FCE86E-1DB6-4239-8322-82E83C7137BC}" destId="{9A256114-ED62-4942-9382-4F2D414C467E}" srcOrd="1" destOrd="0" presId="urn:microsoft.com/office/officeart/2005/8/layout/architecture+Icon"/>
    <dgm:cxn modelId="{04A45018-5522-49C4-97CB-E840838D0691}" type="presParOf" srcId="{08FCE86E-1DB6-4239-8322-82E83C7137BC}" destId="{EF903DA1-CB33-44D4-8D3D-FDE7832EE5F6}" srcOrd="2" destOrd="0" presId="urn:microsoft.com/office/officeart/2005/8/layout/architecture+Icon"/>
    <dgm:cxn modelId="{6AE69245-468C-4ECD-BFCF-C6E1A888E84A}" type="presParOf" srcId="{EF903DA1-CB33-44D4-8D3D-FDE7832EE5F6}" destId="{A6772074-2578-4344-AA67-8C722F5B5618}" srcOrd="0" destOrd="0" presId="urn:microsoft.com/office/officeart/2005/8/layout/architecture+Icon"/>
    <dgm:cxn modelId="{CD177AB6-CA2E-4051-9837-F4CFA17D7751}" type="presParOf" srcId="{A6772074-2578-4344-AA67-8C722F5B5618}" destId="{5C32A1F2-2DC9-4712-9D90-5BDE739FE7A7}" srcOrd="0" destOrd="0" presId="urn:microsoft.com/office/officeart/2005/8/layout/architecture+Icon"/>
    <dgm:cxn modelId="{640D866F-F79A-4069-A531-5E7878F02355}"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C34AAE2-C658-4BE0-8115-DD613F3A6D6B}" type="presOf" srcId="{A8D57EB7-D65D-4FB1-A09B-FE4FE464F0D9}" destId="{4557D394-324B-440F-8EF4-EC3D0B4D933A}" srcOrd="0" destOrd="0" presId="urn:microsoft.com/office/officeart/2005/8/layout/architecture+Icon"/>
    <dgm:cxn modelId="{834DCFD2-CC0D-497F-9C23-EE2AA8495682}" type="presOf" srcId="{BB088760-01EA-4345-A1E7-38A8C3EFFC36}" destId="{5C32A1F2-2DC9-4712-9D90-5BDE739FE7A7}" srcOrd="0" destOrd="0" presId="urn:microsoft.com/office/officeart/2005/8/layout/architecture+Icon"/>
    <dgm:cxn modelId="{68993194-D43F-4D13-8173-9568C0278721}" type="presOf" srcId="{57691E2E-3CAF-46B3-8B7E-7CFABC7DB241}" destId="{6F58FB05-ECCE-4FA9-88A4-41B1CAC506BD}"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E827F17B-25EC-48DF-87B7-EB64244F7AC8}" type="presOf" srcId="{B35736AA-620F-4621-84CC-CCD46C48AD4A}" destId="{959E0E08-20B3-436A-8793-3C991A14D664}"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ABF89B76-FA15-4DA2-9C7B-569C32C45B48}" type="presOf" srcId="{7162E833-AD92-40EF-B9F9-ED6EB35F6680}" destId="{82E31327-4A8B-4058-BD1C-C2B4AB6F2323}" srcOrd="0" destOrd="0" presId="urn:microsoft.com/office/officeart/2005/8/layout/architecture+Icon"/>
    <dgm:cxn modelId="{3309309F-801B-4340-8FA4-F794A6F99ABD}" type="presOf" srcId="{BC01BD87-802F-4EBF-9399-E83111426782}" destId="{6586654D-C645-4A1C-A6D0-FCB14CBFB2C5}" srcOrd="0" destOrd="0" presId="urn:microsoft.com/office/officeart/2005/8/layout/architecture+Icon"/>
    <dgm:cxn modelId="{9859A3BF-AFB8-435A-9D9B-2A3BFCC842C2}" type="presOf" srcId="{E0AB7E2C-A9C3-4C81-9D3C-199FBE422941}" destId="{A6647BDC-E72D-4C49-ACE4-8D01F0010490}" srcOrd="0" destOrd="0" presId="urn:microsoft.com/office/officeart/2005/8/layout/architecture+Icon"/>
    <dgm:cxn modelId="{19788EEC-33EC-46E1-9C16-ABBB5679727C}" type="presParOf" srcId="{6586654D-C645-4A1C-A6D0-FCB14CBFB2C5}" destId="{E5D5DF42-3AC2-4968-88A9-501256757107}" srcOrd="0" destOrd="0" presId="urn:microsoft.com/office/officeart/2005/8/layout/architecture+Icon"/>
    <dgm:cxn modelId="{382B2510-097F-40AF-885E-387A872BE080}" type="presParOf" srcId="{E5D5DF42-3AC2-4968-88A9-501256757107}" destId="{82E31327-4A8B-4058-BD1C-C2B4AB6F2323}" srcOrd="0" destOrd="0" presId="urn:microsoft.com/office/officeart/2005/8/layout/architecture+Icon"/>
    <dgm:cxn modelId="{5B9AE535-6347-4C2A-B8B7-D6103765AC8D}" type="presParOf" srcId="{E5D5DF42-3AC2-4968-88A9-501256757107}" destId="{B97981D8-1F89-412A-8A87-28E7A0E60B7B}" srcOrd="1" destOrd="0" presId="urn:microsoft.com/office/officeart/2005/8/layout/architecture+Icon"/>
    <dgm:cxn modelId="{FF6C6114-BF5D-4A00-A36E-42CEF2AA8C0B}" type="presParOf" srcId="{E5D5DF42-3AC2-4968-88A9-501256757107}" destId="{9C18C988-EBC5-49D2-8D95-D6F7EDE84E2D}" srcOrd="2" destOrd="0" presId="urn:microsoft.com/office/officeart/2005/8/layout/architecture+Icon"/>
    <dgm:cxn modelId="{B8826D85-CA06-49F3-8207-0BC6B260960D}" type="presParOf" srcId="{9C18C988-EBC5-49D2-8D95-D6F7EDE84E2D}" destId="{628B5325-94BB-4D5F-90D1-4CF71929B2F2}" srcOrd="0" destOrd="0" presId="urn:microsoft.com/office/officeart/2005/8/layout/architecture+Icon"/>
    <dgm:cxn modelId="{BBBC3C85-8DC7-4212-9B93-C41DB9D03165}" type="presParOf" srcId="{628B5325-94BB-4D5F-90D1-4CF71929B2F2}" destId="{6F58FB05-ECCE-4FA9-88A4-41B1CAC506BD}" srcOrd="0" destOrd="0" presId="urn:microsoft.com/office/officeart/2005/8/layout/architecture+Icon"/>
    <dgm:cxn modelId="{F16A9D25-53E6-410C-ABDF-28A052AF4088}" type="presParOf" srcId="{628B5325-94BB-4D5F-90D1-4CF71929B2F2}" destId="{17E0EEBE-ACA8-4477-9824-6E28FC247A70}" srcOrd="1" destOrd="0" presId="urn:microsoft.com/office/officeart/2005/8/layout/architecture+Icon"/>
    <dgm:cxn modelId="{CD66140F-01DD-4297-9699-1E8238AB0321}" type="presParOf" srcId="{628B5325-94BB-4D5F-90D1-4CF71929B2F2}" destId="{DACC7F04-4386-4705-A3A0-66FA4A842EFC}" srcOrd="2" destOrd="0" presId="urn:microsoft.com/office/officeart/2005/8/layout/architecture+Icon"/>
    <dgm:cxn modelId="{FBA77EAC-75DC-42A4-9D53-84B62DE8746B}" type="presParOf" srcId="{DACC7F04-4386-4705-A3A0-66FA4A842EFC}" destId="{DD006BE4-8ACA-43A5-A22F-CDB83EAC46F5}" srcOrd="0" destOrd="0" presId="urn:microsoft.com/office/officeart/2005/8/layout/architecture+Icon"/>
    <dgm:cxn modelId="{1E0B775B-8C58-44EE-AC69-E7B8359A9D2C}" type="presParOf" srcId="{DD006BE4-8ACA-43A5-A22F-CDB83EAC46F5}" destId="{959E0E08-20B3-436A-8793-3C991A14D664}" srcOrd="0" destOrd="0" presId="urn:microsoft.com/office/officeart/2005/8/layout/architecture+Icon"/>
    <dgm:cxn modelId="{618ECBF2-E5B9-470A-A267-69C6960DCA2F}" type="presParOf" srcId="{DD006BE4-8ACA-43A5-A22F-CDB83EAC46F5}" destId="{6584D94D-4C03-4C10-AE2C-EFF3A74F1C36}" srcOrd="1" destOrd="0" presId="urn:microsoft.com/office/officeart/2005/8/layout/architecture+Icon"/>
    <dgm:cxn modelId="{8E2E2BE2-9BC5-4258-AAFA-E05248B5BD18}" type="presParOf" srcId="{DACC7F04-4386-4705-A3A0-66FA4A842EFC}" destId="{FD90B9D0-6ADC-449F-AAE0-223A7441BE52}" srcOrd="1" destOrd="0" presId="urn:microsoft.com/office/officeart/2005/8/layout/architecture+Icon"/>
    <dgm:cxn modelId="{F9635069-58E2-4D23-BBA8-491D029E3C21}" type="presParOf" srcId="{DACC7F04-4386-4705-A3A0-66FA4A842EFC}" destId="{30A958DD-DA34-4C9D-B4D7-B23DEB94FBC2}" srcOrd="2" destOrd="0" presId="urn:microsoft.com/office/officeart/2005/8/layout/architecture+Icon"/>
    <dgm:cxn modelId="{58979D0F-D090-4382-AFEB-0FCC4F3BC1A1}" type="presParOf" srcId="{30A958DD-DA34-4C9D-B4D7-B23DEB94FBC2}" destId="{4557D394-324B-440F-8EF4-EC3D0B4D933A}" srcOrd="0" destOrd="0" presId="urn:microsoft.com/office/officeart/2005/8/layout/architecture+Icon"/>
    <dgm:cxn modelId="{D71CB6CE-A2D4-4483-B1F5-8C6840F3DAE2}" type="presParOf" srcId="{30A958DD-DA34-4C9D-B4D7-B23DEB94FBC2}" destId="{4A9D0ECA-0202-4279-A47C-48D410DCFCEC}" srcOrd="1" destOrd="0" presId="urn:microsoft.com/office/officeart/2005/8/layout/architecture+Icon"/>
    <dgm:cxn modelId="{E9B10664-A4BA-4232-846B-8DEAE5AE051C}" type="presParOf" srcId="{9C18C988-EBC5-49D2-8D95-D6F7EDE84E2D}" destId="{5E9AAD32-C117-488D-AC75-C32529C6C1EA}" srcOrd="1" destOrd="0" presId="urn:microsoft.com/office/officeart/2005/8/layout/architecture+Icon"/>
    <dgm:cxn modelId="{7FA58A9D-110C-4E4F-B84D-714E6BE60AC3}" type="presParOf" srcId="{9C18C988-EBC5-49D2-8D95-D6F7EDE84E2D}" destId="{08FCE86E-1DB6-4239-8322-82E83C7137BC}" srcOrd="2" destOrd="0" presId="urn:microsoft.com/office/officeart/2005/8/layout/architecture+Icon"/>
    <dgm:cxn modelId="{F04D7806-4BFF-46CC-88EA-68BE5C4ACD21}" type="presParOf" srcId="{08FCE86E-1DB6-4239-8322-82E83C7137BC}" destId="{A6647BDC-E72D-4C49-ACE4-8D01F0010490}" srcOrd="0" destOrd="0" presId="urn:microsoft.com/office/officeart/2005/8/layout/architecture+Icon"/>
    <dgm:cxn modelId="{1B69798D-9B8B-4385-AB3B-6E5FE6065186}" type="presParOf" srcId="{08FCE86E-1DB6-4239-8322-82E83C7137BC}" destId="{9A256114-ED62-4942-9382-4F2D414C467E}" srcOrd="1" destOrd="0" presId="urn:microsoft.com/office/officeart/2005/8/layout/architecture+Icon"/>
    <dgm:cxn modelId="{F2CFDD38-0306-441A-97BC-226D095996E6}" type="presParOf" srcId="{08FCE86E-1DB6-4239-8322-82E83C7137BC}" destId="{EF903DA1-CB33-44D4-8D3D-FDE7832EE5F6}" srcOrd="2" destOrd="0" presId="urn:microsoft.com/office/officeart/2005/8/layout/architecture+Icon"/>
    <dgm:cxn modelId="{C345E9A9-3DFE-41DC-A4BC-2EBB568EA734}" type="presParOf" srcId="{EF903DA1-CB33-44D4-8D3D-FDE7832EE5F6}" destId="{A6772074-2578-4344-AA67-8C722F5B5618}" srcOrd="0" destOrd="0" presId="urn:microsoft.com/office/officeart/2005/8/layout/architecture+Icon"/>
    <dgm:cxn modelId="{E53EBFA8-2FC0-4D2B-8E75-43B5D43B8168}" type="presParOf" srcId="{A6772074-2578-4344-AA67-8C722F5B5618}" destId="{5C32A1F2-2DC9-4712-9D90-5BDE739FE7A7}" srcOrd="0" destOrd="0" presId="urn:microsoft.com/office/officeart/2005/8/layout/architecture+Icon"/>
    <dgm:cxn modelId="{633AFABD-6B3C-407F-9D4D-046A877D7223}"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3AD8220F-3319-4064-93FC-49B38CF9949E}" type="presOf" srcId="{BB088760-01EA-4345-A1E7-38A8C3EFFC36}" destId="{5C32A1F2-2DC9-4712-9D90-5BDE739FE7A7}"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1341355B-74E0-4143-9127-217F527D3D95}" type="presOf" srcId="{7162E833-AD92-40EF-B9F9-ED6EB35F6680}" destId="{82E31327-4A8B-4058-BD1C-C2B4AB6F2323}"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5B87D4A0-EE1B-4792-80C6-B2DE9759D4FF}" type="presOf" srcId="{BC01BD87-802F-4EBF-9399-E83111426782}" destId="{6586654D-C645-4A1C-A6D0-FCB14CBFB2C5}"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ABFCAA51-DAE3-4798-A528-95A64DB916E2}" type="presOf" srcId="{E0AB7E2C-A9C3-4C81-9D3C-199FBE422941}" destId="{A6647BDC-E72D-4C49-ACE4-8D01F0010490}" srcOrd="0" destOrd="0" presId="urn:microsoft.com/office/officeart/2005/8/layout/architecture+Icon"/>
    <dgm:cxn modelId="{FC900135-5669-41AC-B78A-A0AB6A5CE8F8}" type="presOf" srcId="{A8D57EB7-D65D-4FB1-A09B-FE4FE464F0D9}" destId="{4557D394-324B-440F-8EF4-EC3D0B4D933A}" srcOrd="0" destOrd="0" presId="urn:microsoft.com/office/officeart/2005/8/layout/architecture+Icon"/>
    <dgm:cxn modelId="{F35038DC-DE38-4C62-90E0-510E6EEA220C}" type="presOf" srcId="{B35736AA-620F-4621-84CC-CCD46C48AD4A}" destId="{959E0E08-20B3-436A-8793-3C991A14D664}" srcOrd="0" destOrd="0" presId="urn:microsoft.com/office/officeart/2005/8/layout/architecture+Icon"/>
    <dgm:cxn modelId="{63C0F2C9-DD6F-437C-872B-416DB3E18501}" type="presOf" srcId="{57691E2E-3CAF-46B3-8B7E-7CFABC7DB241}" destId="{6F58FB05-ECCE-4FA9-88A4-41B1CAC506BD}" srcOrd="0" destOrd="0" presId="urn:microsoft.com/office/officeart/2005/8/layout/architecture+Icon"/>
    <dgm:cxn modelId="{2DE22715-E528-4827-A5E3-116DEBFE76F7}" type="presParOf" srcId="{6586654D-C645-4A1C-A6D0-FCB14CBFB2C5}" destId="{E5D5DF42-3AC2-4968-88A9-501256757107}" srcOrd="0" destOrd="0" presId="urn:microsoft.com/office/officeart/2005/8/layout/architecture+Icon"/>
    <dgm:cxn modelId="{09F8BE8C-8683-4A84-B129-93C250DD42BF}" type="presParOf" srcId="{E5D5DF42-3AC2-4968-88A9-501256757107}" destId="{82E31327-4A8B-4058-BD1C-C2B4AB6F2323}" srcOrd="0" destOrd="0" presId="urn:microsoft.com/office/officeart/2005/8/layout/architecture+Icon"/>
    <dgm:cxn modelId="{BCB0EE14-D040-4EFA-AF69-EAB37B6FE7AB}" type="presParOf" srcId="{E5D5DF42-3AC2-4968-88A9-501256757107}" destId="{B97981D8-1F89-412A-8A87-28E7A0E60B7B}" srcOrd="1" destOrd="0" presId="urn:microsoft.com/office/officeart/2005/8/layout/architecture+Icon"/>
    <dgm:cxn modelId="{DA8C46E9-A000-40DE-878C-D79C2A2B3868}" type="presParOf" srcId="{E5D5DF42-3AC2-4968-88A9-501256757107}" destId="{9C18C988-EBC5-49D2-8D95-D6F7EDE84E2D}" srcOrd="2" destOrd="0" presId="urn:microsoft.com/office/officeart/2005/8/layout/architecture+Icon"/>
    <dgm:cxn modelId="{4DCC0D86-15B5-48C6-9E24-FBAE0DE37792}" type="presParOf" srcId="{9C18C988-EBC5-49D2-8D95-D6F7EDE84E2D}" destId="{628B5325-94BB-4D5F-90D1-4CF71929B2F2}" srcOrd="0" destOrd="0" presId="urn:microsoft.com/office/officeart/2005/8/layout/architecture+Icon"/>
    <dgm:cxn modelId="{B9B3850F-33ED-4FBD-93B1-5747D610FE3D}" type="presParOf" srcId="{628B5325-94BB-4D5F-90D1-4CF71929B2F2}" destId="{6F58FB05-ECCE-4FA9-88A4-41B1CAC506BD}" srcOrd="0" destOrd="0" presId="urn:microsoft.com/office/officeart/2005/8/layout/architecture+Icon"/>
    <dgm:cxn modelId="{EBAFE01D-BCD1-4630-AA9A-C8FAA6A664C5}" type="presParOf" srcId="{628B5325-94BB-4D5F-90D1-4CF71929B2F2}" destId="{17E0EEBE-ACA8-4477-9824-6E28FC247A70}" srcOrd="1" destOrd="0" presId="urn:microsoft.com/office/officeart/2005/8/layout/architecture+Icon"/>
    <dgm:cxn modelId="{F7BF3A0A-01DA-4CE9-BEC3-1E298ABDACD2}" type="presParOf" srcId="{628B5325-94BB-4D5F-90D1-4CF71929B2F2}" destId="{DACC7F04-4386-4705-A3A0-66FA4A842EFC}" srcOrd="2" destOrd="0" presId="urn:microsoft.com/office/officeart/2005/8/layout/architecture+Icon"/>
    <dgm:cxn modelId="{87D86BBB-BF86-4864-BF30-764FB3080C63}" type="presParOf" srcId="{DACC7F04-4386-4705-A3A0-66FA4A842EFC}" destId="{DD006BE4-8ACA-43A5-A22F-CDB83EAC46F5}" srcOrd="0" destOrd="0" presId="urn:microsoft.com/office/officeart/2005/8/layout/architecture+Icon"/>
    <dgm:cxn modelId="{331C5C8B-DBE6-4871-B893-C4D1C9E81B4F}" type="presParOf" srcId="{DD006BE4-8ACA-43A5-A22F-CDB83EAC46F5}" destId="{959E0E08-20B3-436A-8793-3C991A14D664}" srcOrd="0" destOrd="0" presId="urn:microsoft.com/office/officeart/2005/8/layout/architecture+Icon"/>
    <dgm:cxn modelId="{27EB44D8-3B75-4A64-A2A2-9524C026951F}" type="presParOf" srcId="{DD006BE4-8ACA-43A5-A22F-CDB83EAC46F5}" destId="{6584D94D-4C03-4C10-AE2C-EFF3A74F1C36}" srcOrd="1" destOrd="0" presId="urn:microsoft.com/office/officeart/2005/8/layout/architecture+Icon"/>
    <dgm:cxn modelId="{14F634BD-C910-473E-9674-BAE07E94ABC8}" type="presParOf" srcId="{DACC7F04-4386-4705-A3A0-66FA4A842EFC}" destId="{FD90B9D0-6ADC-449F-AAE0-223A7441BE52}" srcOrd="1" destOrd="0" presId="urn:microsoft.com/office/officeart/2005/8/layout/architecture+Icon"/>
    <dgm:cxn modelId="{2B6D7370-F105-4D02-B1DB-127FE2A5A4C1}" type="presParOf" srcId="{DACC7F04-4386-4705-A3A0-66FA4A842EFC}" destId="{30A958DD-DA34-4C9D-B4D7-B23DEB94FBC2}" srcOrd="2" destOrd="0" presId="urn:microsoft.com/office/officeart/2005/8/layout/architecture+Icon"/>
    <dgm:cxn modelId="{18756154-0DB7-4ABF-A3E8-697D5E95126C}" type="presParOf" srcId="{30A958DD-DA34-4C9D-B4D7-B23DEB94FBC2}" destId="{4557D394-324B-440F-8EF4-EC3D0B4D933A}" srcOrd="0" destOrd="0" presId="urn:microsoft.com/office/officeart/2005/8/layout/architecture+Icon"/>
    <dgm:cxn modelId="{FF1AEE93-DFBC-487D-967E-B5D9371B689F}" type="presParOf" srcId="{30A958DD-DA34-4C9D-B4D7-B23DEB94FBC2}" destId="{4A9D0ECA-0202-4279-A47C-48D410DCFCEC}" srcOrd="1" destOrd="0" presId="urn:microsoft.com/office/officeart/2005/8/layout/architecture+Icon"/>
    <dgm:cxn modelId="{F925B4A4-0E73-44A3-910A-CD840FBDFF25}" type="presParOf" srcId="{9C18C988-EBC5-49D2-8D95-D6F7EDE84E2D}" destId="{5E9AAD32-C117-488D-AC75-C32529C6C1EA}" srcOrd="1" destOrd="0" presId="urn:microsoft.com/office/officeart/2005/8/layout/architecture+Icon"/>
    <dgm:cxn modelId="{30EE6025-7E02-440E-BDC1-4F27BC4A1F8E}" type="presParOf" srcId="{9C18C988-EBC5-49D2-8D95-D6F7EDE84E2D}" destId="{08FCE86E-1DB6-4239-8322-82E83C7137BC}" srcOrd="2" destOrd="0" presId="urn:microsoft.com/office/officeart/2005/8/layout/architecture+Icon"/>
    <dgm:cxn modelId="{1CF76A44-12D0-4F23-B843-C95DE327A69F}" type="presParOf" srcId="{08FCE86E-1DB6-4239-8322-82E83C7137BC}" destId="{A6647BDC-E72D-4C49-ACE4-8D01F0010490}" srcOrd="0" destOrd="0" presId="urn:microsoft.com/office/officeart/2005/8/layout/architecture+Icon"/>
    <dgm:cxn modelId="{611C5A2F-0338-4622-A845-796AA02323D4}" type="presParOf" srcId="{08FCE86E-1DB6-4239-8322-82E83C7137BC}" destId="{9A256114-ED62-4942-9382-4F2D414C467E}" srcOrd="1" destOrd="0" presId="urn:microsoft.com/office/officeart/2005/8/layout/architecture+Icon"/>
    <dgm:cxn modelId="{6C940AA6-B16C-4A95-8762-54C4D3389A3C}" type="presParOf" srcId="{08FCE86E-1DB6-4239-8322-82E83C7137BC}" destId="{EF903DA1-CB33-44D4-8D3D-FDE7832EE5F6}" srcOrd="2" destOrd="0" presId="urn:microsoft.com/office/officeart/2005/8/layout/architecture+Icon"/>
    <dgm:cxn modelId="{DCE2CE8C-D1EC-4171-82FB-D31439F48A54}" type="presParOf" srcId="{EF903DA1-CB33-44D4-8D3D-FDE7832EE5F6}" destId="{A6772074-2578-4344-AA67-8C722F5B5618}" srcOrd="0" destOrd="0" presId="urn:microsoft.com/office/officeart/2005/8/layout/architecture+Icon"/>
    <dgm:cxn modelId="{14FFCE58-37DB-4F52-A2E5-CC04797ED70C}" type="presParOf" srcId="{A6772074-2578-4344-AA67-8C722F5B5618}" destId="{5C32A1F2-2DC9-4712-9D90-5BDE739FE7A7}" srcOrd="0" destOrd="0" presId="urn:microsoft.com/office/officeart/2005/8/layout/architecture+Icon"/>
    <dgm:cxn modelId="{A750D2E2-0E00-42FC-A67E-E5F678FEBF8D}"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726B8D7B-FB2E-4BEF-BD69-BB2C5BAD0AE9}" type="presOf" srcId="{57691E2E-3CAF-46B3-8B7E-7CFABC7DB241}" destId="{6F58FB05-ECCE-4FA9-88A4-41B1CAC506BD}"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9E403963-5781-4FE7-B1F2-AB52BE6AE310}" type="presOf" srcId="{E0AB7E2C-A9C3-4C81-9D3C-199FBE422941}" destId="{A6647BDC-E72D-4C49-ACE4-8D01F0010490}"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A0D393E6-5898-46B5-8E3D-B56006421801}" type="presOf" srcId="{BB088760-01EA-4345-A1E7-38A8C3EFFC36}" destId="{5C32A1F2-2DC9-4712-9D90-5BDE739FE7A7}" srcOrd="0" destOrd="0" presId="urn:microsoft.com/office/officeart/2005/8/layout/architecture+Icon"/>
    <dgm:cxn modelId="{84F70966-8779-4FC8-BEC5-CB8CEEC6C8D8}" srcId="{7162E833-AD92-40EF-B9F9-ED6EB35F6680}" destId="{E0AB7E2C-A9C3-4C81-9D3C-199FBE422941}" srcOrd="1" destOrd="0" parTransId="{75C3EE42-723B-43E4-8B6A-A0187827EF2E}" sibTransId="{73B67BAE-62BA-4965-957D-DC2D361BBFC3}"/>
    <dgm:cxn modelId="{F89AA785-AC78-4605-B592-C9CD20D992F8}" type="presOf" srcId="{BC01BD87-802F-4EBF-9399-E83111426782}" destId="{6586654D-C645-4A1C-A6D0-FCB14CBFB2C5}"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ED495D92-B639-4A80-900B-37FF795685F3}" type="presOf" srcId="{7162E833-AD92-40EF-B9F9-ED6EB35F6680}" destId="{82E31327-4A8B-4058-BD1C-C2B4AB6F2323}" srcOrd="0" destOrd="0" presId="urn:microsoft.com/office/officeart/2005/8/layout/architecture+Icon"/>
    <dgm:cxn modelId="{3AE6CE4C-68F9-4187-86C8-0A25DD6C1771}" type="presOf" srcId="{B35736AA-620F-4621-84CC-CCD46C48AD4A}" destId="{959E0E08-20B3-436A-8793-3C991A14D664}" srcOrd="0" destOrd="0" presId="urn:microsoft.com/office/officeart/2005/8/layout/architecture+Icon"/>
    <dgm:cxn modelId="{EF7B6D7E-DDA5-4860-8B26-B8F255ABEE20}" type="presOf" srcId="{A8D57EB7-D65D-4FB1-A09B-FE4FE464F0D9}" destId="{4557D394-324B-440F-8EF4-EC3D0B4D933A}" srcOrd="0" destOrd="0" presId="urn:microsoft.com/office/officeart/2005/8/layout/architecture+Icon"/>
    <dgm:cxn modelId="{9A3F2A44-ACC1-4F0A-A384-D98C9EEDEA32}" type="presParOf" srcId="{6586654D-C645-4A1C-A6D0-FCB14CBFB2C5}" destId="{E5D5DF42-3AC2-4968-88A9-501256757107}" srcOrd="0" destOrd="0" presId="urn:microsoft.com/office/officeart/2005/8/layout/architecture+Icon"/>
    <dgm:cxn modelId="{87ED3BE4-0B94-4E0F-BBF0-49BB85389D42}" type="presParOf" srcId="{E5D5DF42-3AC2-4968-88A9-501256757107}" destId="{82E31327-4A8B-4058-BD1C-C2B4AB6F2323}" srcOrd="0" destOrd="0" presId="urn:microsoft.com/office/officeart/2005/8/layout/architecture+Icon"/>
    <dgm:cxn modelId="{D65F3A13-8654-421B-9DED-D8A869485B68}" type="presParOf" srcId="{E5D5DF42-3AC2-4968-88A9-501256757107}" destId="{B97981D8-1F89-412A-8A87-28E7A0E60B7B}" srcOrd="1" destOrd="0" presId="urn:microsoft.com/office/officeart/2005/8/layout/architecture+Icon"/>
    <dgm:cxn modelId="{1FEFE318-7012-4FE5-A9F8-72990235CD62}" type="presParOf" srcId="{E5D5DF42-3AC2-4968-88A9-501256757107}" destId="{9C18C988-EBC5-49D2-8D95-D6F7EDE84E2D}" srcOrd="2" destOrd="0" presId="urn:microsoft.com/office/officeart/2005/8/layout/architecture+Icon"/>
    <dgm:cxn modelId="{8EE46497-318A-4D38-A1D1-1CB3122DEC42}" type="presParOf" srcId="{9C18C988-EBC5-49D2-8D95-D6F7EDE84E2D}" destId="{628B5325-94BB-4D5F-90D1-4CF71929B2F2}" srcOrd="0" destOrd="0" presId="urn:microsoft.com/office/officeart/2005/8/layout/architecture+Icon"/>
    <dgm:cxn modelId="{5B35A11D-D891-4E8D-AA7E-318AB7D85580}" type="presParOf" srcId="{628B5325-94BB-4D5F-90D1-4CF71929B2F2}" destId="{6F58FB05-ECCE-4FA9-88A4-41B1CAC506BD}" srcOrd="0" destOrd="0" presId="urn:microsoft.com/office/officeart/2005/8/layout/architecture+Icon"/>
    <dgm:cxn modelId="{046DCE8D-6884-4BD8-98F0-2EDF1D0D21C6}" type="presParOf" srcId="{628B5325-94BB-4D5F-90D1-4CF71929B2F2}" destId="{17E0EEBE-ACA8-4477-9824-6E28FC247A70}" srcOrd="1" destOrd="0" presId="urn:microsoft.com/office/officeart/2005/8/layout/architecture+Icon"/>
    <dgm:cxn modelId="{1E34B0D2-D1D3-472D-B4AC-BD4D467F8546}" type="presParOf" srcId="{628B5325-94BB-4D5F-90D1-4CF71929B2F2}" destId="{DACC7F04-4386-4705-A3A0-66FA4A842EFC}" srcOrd="2" destOrd="0" presId="urn:microsoft.com/office/officeart/2005/8/layout/architecture+Icon"/>
    <dgm:cxn modelId="{3E32DC6F-BDEC-4F63-B33F-1B04AC9B350F}" type="presParOf" srcId="{DACC7F04-4386-4705-A3A0-66FA4A842EFC}" destId="{DD006BE4-8ACA-43A5-A22F-CDB83EAC46F5}" srcOrd="0" destOrd="0" presId="urn:microsoft.com/office/officeart/2005/8/layout/architecture+Icon"/>
    <dgm:cxn modelId="{4AFA8F5A-7348-4FED-A09D-6FAAB60E1C9B}" type="presParOf" srcId="{DD006BE4-8ACA-43A5-A22F-CDB83EAC46F5}" destId="{959E0E08-20B3-436A-8793-3C991A14D664}" srcOrd="0" destOrd="0" presId="urn:microsoft.com/office/officeart/2005/8/layout/architecture+Icon"/>
    <dgm:cxn modelId="{E9E26EB8-30B3-4C02-8C7B-D5914F7476B4}" type="presParOf" srcId="{DD006BE4-8ACA-43A5-A22F-CDB83EAC46F5}" destId="{6584D94D-4C03-4C10-AE2C-EFF3A74F1C36}" srcOrd="1" destOrd="0" presId="urn:microsoft.com/office/officeart/2005/8/layout/architecture+Icon"/>
    <dgm:cxn modelId="{4AB61F72-B9E2-4971-8792-7D44650077A9}" type="presParOf" srcId="{DACC7F04-4386-4705-A3A0-66FA4A842EFC}" destId="{FD90B9D0-6ADC-449F-AAE0-223A7441BE52}" srcOrd="1" destOrd="0" presId="urn:microsoft.com/office/officeart/2005/8/layout/architecture+Icon"/>
    <dgm:cxn modelId="{7A66208D-44DF-4442-9FCA-2076650B50BF}" type="presParOf" srcId="{DACC7F04-4386-4705-A3A0-66FA4A842EFC}" destId="{30A958DD-DA34-4C9D-B4D7-B23DEB94FBC2}" srcOrd="2" destOrd="0" presId="urn:microsoft.com/office/officeart/2005/8/layout/architecture+Icon"/>
    <dgm:cxn modelId="{0CFD1A7B-A70E-41FB-B1A8-46D64458B497}" type="presParOf" srcId="{30A958DD-DA34-4C9D-B4D7-B23DEB94FBC2}" destId="{4557D394-324B-440F-8EF4-EC3D0B4D933A}" srcOrd="0" destOrd="0" presId="urn:microsoft.com/office/officeart/2005/8/layout/architecture+Icon"/>
    <dgm:cxn modelId="{8BED98BC-53A5-4959-952C-1A7811D4570C}" type="presParOf" srcId="{30A958DD-DA34-4C9D-B4D7-B23DEB94FBC2}" destId="{4A9D0ECA-0202-4279-A47C-48D410DCFCEC}" srcOrd="1" destOrd="0" presId="urn:microsoft.com/office/officeart/2005/8/layout/architecture+Icon"/>
    <dgm:cxn modelId="{29FA3864-8750-425F-B75C-15920FD0A155}" type="presParOf" srcId="{9C18C988-EBC5-49D2-8D95-D6F7EDE84E2D}" destId="{5E9AAD32-C117-488D-AC75-C32529C6C1EA}" srcOrd="1" destOrd="0" presId="urn:microsoft.com/office/officeart/2005/8/layout/architecture+Icon"/>
    <dgm:cxn modelId="{D262C4F0-0CB1-4C97-84DE-AA3DC2487A66}" type="presParOf" srcId="{9C18C988-EBC5-49D2-8D95-D6F7EDE84E2D}" destId="{08FCE86E-1DB6-4239-8322-82E83C7137BC}" srcOrd="2" destOrd="0" presId="urn:microsoft.com/office/officeart/2005/8/layout/architecture+Icon"/>
    <dgm:cxn modelId="{4199C524-3920-4F60-8E86-86DAF966B531}" type="presParOf" srcId="{08FCE86E-1DB6-4239-8322-82E83C7137BC}" destId="{A6647BDC-E72D-4C49-ACE4-8D01F0010490}" srcOrd="0" destOrd="0" presId="urn:microsoft.com/office/officeart/2005/8/layout/architecture+Icon"/>
    <dgm:cxn modelId="{D0D5BC4A-D16D-49B1-920F-F480F24274C6}" type="presParOf" srcId="{08FCE86E-1DB6-4239-8322-82E83C7137BC}" destId="{9A256114-ED62-4942-9382-4F2D414C467E}" srcOrd="1" destOrd="0" presId="urn:microsoft.com/office/officeart/2005/8/layout/architecture+Icon"/>
    <dgm:cxn modelId="{95569AE4-D4B6-4269-A6BF-75D0AFB688FD}" type="presParOf" srcId="{08FCE86E-1DB6-4239-8322-82E83C7137BC}" destId="{EF903DA1-CB33-44D4-8D3D-FDE7832EE5F6}" srcOrd="2" destOrd="0" presId="urn:microsoft.com/office/officeart/2005/8/layout/architecture+Icon"/>
    <dgm:cxn modelId="{6CDDC4E3-BB7D-409A-AC98-E0646695B910}" type="presParOf" srcId="{EF903DA1-CB33-44D4-8D3D-FDE7832EE5F6}" destId="{A6772074-2578-4344-AA67-8C722F5B5618}" srcOrd="0" destOrd="0" presId="urn:microsoft.com/office/officeart/2005/8/layout/architecture+Icon"/>
    <dgm:cxn modelId="{CF361408-0D21-4448-8C8A-B19D7DF8000B}" type="presParOf" srcId="{A6772074-2578-4344-AA67-8C722F5B5618}" destId="{5C32A1F2-2DC9-4712-9D90-5BDE739FE7A7}" srcOrd="0" destOrd="0" presId="urn:microsoft.com/office/officeart/2005/8/layout/architecture+Icon"/>
    <dgm:cxn modelId="{AE166B44-90BE-4C12-93C2-1D0C44EAE619}"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0FB9820-4C23-4C8A-8A28-CE137B036A6C}" type="presOf" srcId="{E0AB7E2C-A9C3-4C81-9D3C-199FBE422941}" destId="{A6647BDC-E72D-4C49-ACE4-8D01F0010490}" srcOrd="0" destOrd="0" presId="urn:microsoft.com/office/officeart/2005/8/layout/architecture+Icon"/>
    <dgm:cxn modelId="{1BB88E70-7F0D-4DA0-8FF7-CC2872EA24C5}"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C1D696ED-1A6C-4BBD-BE2E-E9ABE06A371B}" type="presOf" srcId="{57691E2E-3CAF-46B3-8B7E-7CFABC7DB241}" destId="{6F58FB05-ECCE-4FA9-88A4-41B1CAC506BD}" srcOrd="0" destOrd="0" presId="urn:microsoft.com/office/officeart/2005/8/layout/architecture+Icon"/>
    <dgm:cxn modelId="{CEC01457-BB0F-48DB-BD0F-49EA97B33A7B}" type="presOf" srcId="{BC01BD87-802F-4EBF-9399-E83111426782}" destId="{6586654D-C645-4A1C-A6D0-FCB14CBFB2C5}" srcOrd="0" destOrd="0" presId="urn:microsoft.com/office/officeart/2005/8/layout/architecture+Icon"/>
    <dgm:cxn modelId="{938C399B-DC15-473D-8336-27ECA342FCEA}" type="presOf" srcId="{B35736AA-620F-4621-84CC-CCD46C48AD4A}" destId="{959E0E08-20B3-436A-8793-3C991A14D664}" srcOrd="0" destOrd="0" presId="urn:microsoft.com/office/officeart/2005/8/layout/architecture+Icon"/>
    <dgm:cxn modelId="{36D3FA80-A0BC-4AEF-BFAD-FA775C60C3C6}" type="presOf" srcId="{7162E833-AD92-40EF-B9F9-ED6EB35F6680}" destId="{82E31327-4A8B-4058-BD1C-C2B4AB6F2323}" srcOrd="0" destOrd="0" presId="urn:microsoft.com/office/officeart/2005/8/layout/architecture+Icon"/>
    <dgm:cxn modelId="{2B43B7B6-195F-4464-82AD-C786569EFCF5}" type="presOf" srcId="{BB088760-01EA-4345-A1E7-38A8C3EFFC36}" destId="{5C32A1F2-2DC9-4712-9D90-5BDE739FE7A7}" srcOrd="0" destOrd="0" presId="urn:microsoft.com/office/officeart/2005/8/layout/architecture+Icon"/>
    <dgm:cxn modelId="{5256FA35-8DDC-473D-85B5-545395E589A8}" type="presParOf" srcId="{6586654D-C645-4A1C-A6D0-FCB14CBFB2C5}" destId="{E5D5DF42-3AC2-4968-88A9-501256757107}" srcOrd="0" destOrd="0" presId="urn:microsoft.com/office/officeart/2005/8/layout/architecture+Icon"/>
    <dgm:cxn modelId="{03AEF427-4AD6-4D8D-AE51-73358FE5C069}" type="presParOf" srcId="{E5D5DF42-3AC2-4968-88A9-501256757107}" destId="{82E31327-4A8B-4058-BD1C-C2B4AB6F2323}" srcOrd="0" destOrd="0" presId="urn:microsoft.com/office/officeart/2005/8/layout/architecture+Icon"/>
    <dgm:cxn modelId="{935BFD51-2E13-49F9-9B13-09BA157ADD2D}" type="presParOf" srcId="{E5D5DF42-3AC2-4968-88A9-501256757107}" destId="{B97981D8-1F89-412A-8A87-28E7A0E60B7B}" srcOrd="1" destOrd="0" presId="urn:microsoft.com/office/officeart/2005/8/layout/architecture+Icon"/>
    <dgm:cxn modelId="{387805CB-992A-45BF-9EF8-9DC3F552C609}" type="presParOf" srcId="{E5D5DF42-3AC2-4968-88A9-501256757107}" destId="{9C18C988-EBC5-49D2-8D95-D6F7EDE84E2D}" srcOrd="2" destOrd="0" presId="urn:microsoft.com/office/officeart/2005/8/layout/architecture+Icon"/>
    <dgm:cxn modelId="{B9A2A48B-A7A4-4818-868F-433B52515D34}" type="presParOf" srcId="{9C18C988-EBC5-49D2-8D95-D6F7EDE84E2D}" destId="{628B5325-94BB-4D5F-90D1-4CF71929B2F2}" srcOrd="0" destOrd="0" presId="urn:microsoft.com/office/officeart/2005/8/layout/architecture+Icon"/>
    <dgm:cxn modelId="{8F278D9E-795D-4E21-9A8D-D23E9452901E}" type="presParOf" srcId="{628B5325-94BB-4D5F-90D1-4CF71929B2F2}" destId="{6F58FB05-ECCE-4FA9-88A4-41B1CAC506BD}" srcOrd="0" destOrd="0" presId="urn:microsoft.com/office/officeart/2005/8/layout/architecture+Icon"/>
    <dgm:cxn modelId="{26A3D02D-2DA4-42AC-A98E-DC1734103348}" type="presParOf" srcId="{628B5325-94BB-4D5F-90D1-4CF71929B2F2}" destId="{17E0EEBE-ACA8-4477-9824-6E28FC247A70}" srcOrd="1" destOrd="0" presId="urn:microsoft.com/office/officeart/2005/8/layout/architecture+Icon"/>
    <dgm:cxn modelId="{ED9C0F92-2EE5-4E53-A0E6-F11861637FE0}" type="presParOf" srcId="{628B5325-94BB-4D5F-90D1-4CF71929B2F2}" destId="{DACC7F04-4386-4705-A3A0-66FA4A842EFC}" srcOrd="2" destOrd="0" presId="urn:microsoft.com/office/officeart/2005/8/layout/architecture+Icon"/>
    <dgm:cxn modelId="{AD9FBA11-9D2D-4BC2-9AD5-484BDB422EE9}" type="presParOf" srcId="{DACC7F04-4386-4705-A3A0-66FA4A842EFC}" destId="{DD006BE4-8ACA-43A5-A22F-CDB83EAC46F5}" srcOrd="0" destOrd="0" presId="urn:microsoft.com/office/officeart/2005/8/layout/architecture+Icon"/>
    <dgm:cxn modelId="{55D3668A-DDA1-4C63-A247-8BF0629B6BCB}" type="presParOf" srcId="{DD006BE4-8ACA-43A5-A22F-CDB83EAC46F5}" destId="{959E0E08-20B3-436A-8793-3C991A14D664}" srcOrd="0" destOrd="0" presId="urn:microsoft.com/office/officeart/2005/8/layout/architecture+Icon"/>
    <dgm:cxn modelId="{BD0412FC-508C-4705-AD3C-B5923CCBE5F9}" type="presParOf" srcId="{DD006BE4-8ACA-43A5-A22F-CDB83EAC46F5}" destId="{6584D94D-4C03-4C10-AE2C-EFF3A74F1C36}" srcOrd="1" destOrd="0" presId="urn:microsoft.com/office/officeart/2005/8/layout/architecture+Icon"/>
    <dgm:cxn modelId="{07340B10-34B0-4C7A-897A-E718492A8551}" type="presParOf" srcId="{DACC7F04-4386-4705-A3A0-66FA4A842EFC}" destId="{FD90B9D0-6ADC-449F-AAE0-223A7441BE52}" srcOrd="1" destOrd="0" presId="urn:microsoft.com/office/officeart/2005/8/layout/architecture+Icon"/>
    <dgm:cxn modelId="{8969867F-2994-42E8-A558-69F091FD96B6}" type="presParOf" srcId="{DACC7F04-4386-4705-A3A0-66FA4A842EFC}" destId="{30A958DD-DA34-4C9D-B4D7-B23DEB94FBC2}" srcOrd="2" destOrd="0" presId="urn:microsoft.com/office/officeart/2005/8/layout/architecture+Icon"/>
    <dgm:cxn modelId="{8FFBEA13-A7DC-4C92-9D08-00981B9424B5}" type="presParOf" srcId="{30A958DD-DA34-4C9D-B4D7-B23DEB94FBC2}" destId="{4557D394-324B-440F-8EF4-EC3D0B4D933A}" srcOrd="0" destOrd="0" presId="urn:microsoft.com/office/officeart/2005/8/layout/architecture+Icon"/>
    <dgm:cxn modelId="{5CDEE069-81F8-4C93-8886-9A3C0F5436A6}" type="presParOf" srcId="{30A958DD-DA34-4C9D-B4D7-B23DEB94FBC2}" destId="{4A9D0ECA-0202-4279-A47C-48D410DCFCEC}" srcOrd="1" destOrd="0" presId="urn:microsoft.com/office/officeart/2005/8/layout/architecture+Icon"/>
    <dgm:cxn modelId="{0B7C9782-8C25-4735-B716-3246820EC2DA}" type="presParOf" srcId="{9C18C988-EBC5-49D2-8D95-D6F7EDE84E2D}" destId="{5E9AAD32-C117-488D-AC75-C32529C6C1EA}" srcOrd="1" destOrd="0" presId="urn:microsoft.com/office/officeart/2005/8/layout/architecture+Icon"/>
    <dgm:cxn modelId="{38348505-D406-4FA6-98F6-6BC312AA9507}" type="presParOf" srcId="{9C18C988-EBC5-49D2-8D95-D6F7EDE84E2D}" destId="{08FCE86E-1DB6-4239-8322-82E83C7137BC}" srcOrd="2" destOrd="0" presId="urn:microsoft.com/office/officeart/2005/8/layout/architecture+Icon"/>
    <dgm:cxn modelId="{D34ADEE8-63C4-48BE-89B7-64A1187B9F7C}" type="presParOf" srcId="{08FCE86E-1DB6-4239-8322-82E83C7137BC}" destId="{A6647BDC-E72D-4C49-ACE4-8D01F0010490}" srcOrd="0" destOrd="0" presId="urn:microsoft.com/office/officeart/2005/8/layout/architecture+Icon"/>
    <dgm:cxn modelId="{67AE5938-C854-401C-8D1D-2DDD8D608619}" type="presParOf" srcId="{08FCE86E-1DB6-4239-8322-82E83C7137BC}" destId="{9A256114-ED62-4942-9382-4F2D414C467E}" srcOrd="1" destOrd="0" presId="urn:microsoft.com/office/officeart/2005/8/layout/architecture+Icon"/>
    <dgm:cxn modelId="{8D1C56A2-9B12-425B-A0D7-19911FB13EA6}" type="presParOf" srcId="{08FCE86E-1DB6-4239-8322-82E83C7137BC}" destId="{EF903DA1-CB33-44D4-8D3D-FDE7832EE5F6}" srcOrd="2" destOrd="0" presId="urn:microsoft.com/office/officeart/2005/8/layout/architecture+Icon"/>
    <dgm:cxn modelId="{B901940A-8231-4016-8AEE-0E2D1D7CC4E9}" type="presParOf" srcId="{EF903DA1-CB33-44D4-8D3D-FDE7832EE5F6}" destId="{A6772074-2578-4344-AA67-8C722F5B5618}" srcOrd="0" destOrd="0" presId="urn:microsoft.com/office/officeart/2005/8/layout/architecture+Icon"/>
    <dgm:cxn modelId="{934A1377-E582-43BE-9F77-7A0E9D42704C}" type="presParOf" srcId="{A6772074-2578-4344-AA67-8C722F5B5618}" destId="{5C32A1F2-2DC9-4712-9D90-5BDE739FE7A7}" srcOrd="0" destOrd="0" presId="urn:microsoft.com/office/officeart/2005/8/layout/architecture+Icon"/>
    <dgm:cxn modelId="{3B33E276-EC38-4A35-AF5A-5FE1DA45179C}"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2A2ED7F1-799C-4399-86F8-014C32136BE2}"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333A0C81-09B9-4807-9D5C-B635D85BF999}" type="presOf" srcId="{57691E2E-3CAF-46B3-8B7E-7CFABC7DB241}" destId="{6F58FB05-ECCE-4FA9-88A4-41B1CAC506BD}" srcOrd="0" destOrd="0" presId="urn:microsoft.com/office/officeart/2005/8/layout/architecture+Icon"/>
    <dgm:cxn modelId="{9F389B28-ED5B-4A2D-8707-EE201A8AA4F1}" type="presOf" srcId="{E0AB7E2C-A9C3-4C81-9D3C-199FBE422941}" destId="{A6647BDC-E72D-4C49-ACE4-8D01F0010490}" srcOrd="0" destOrd="0" presId="urn:microsoft.com/office/officeart/2005/8/layout/architecture+Icon"/>
    <dgm:cxn modelId="{84F70966-8779-4FC8-BEC5-CB8CEEC6C8D8}" srcId="{7162E833-AD92-40EF-B9F9-ED6EB35F6680}" destId="{E0AB7E2C-A9C3-4C81-9D3C-199FBE422941}" srcOrd="1" destOrd="0" parTransId="{75C3EE42-723B-43E4-8B6A-A0187827EF2E}" sibTransId="{73B67BAE-62BA-4965-957D-DC2D361BBFC3}"/>
    <dgm:cxn modelId="{395A09B4-1818-441B-816B-47A45EA2AE5D}" srcId="{7162E833-AD92-40EF-B9F9-ED6EB35F6680}" destId="{57691E2E-3CAF-46B3-8B7E-7CFABC7DB241}" srcOrd="0" destOrd="0" parTransId="{D6E53F1E-5C97-4D61-A8FD-B4A6433328A5}" sibTransId="{3CC37466-5AC5-4799-AA8F-F2A1CACAF2EA}"/>
    <dgm:cxn modelId="{65EF2652-1D2E-422B-8389-CA363ED2A9C5}" type="presOf" srcId="{BB088760-01EA-4345-A1E7-38A8C3EFFC36}" destId="{5C32A1F2-2DC9-4712-9D90-5BDE739FE7A7}" srcOrd="0" destOrd="0" presId="urn:microsoft.com/office/officeart/2005/8/layout/architecture+Icon"/>
    <dgm:cxn modelId="{5173BAF3-2686-477F-9A40-C853ED404CF2}" type="presOf" srcId="{BC01BD87-802F-4EBF-9399-E83111426782}" destId="{6586654D-C645-4A1C-A6D0-FCB14CBFB2C5}" srcOrd="0" destOrd="0" presId="urn:microsoft.com/office/officeart/2005/8/layout/architecture+Icon"/>
    <dgm:cxn modelId="{2F1794B3-7377-4EAD-840D-125E83FAA472}" type="presOf" srcId="{7162E833-AD92-40EF-B9F9-ED6EB35F6680}" destId="{82E31327-4A8B-4058-BD1C-C2B4AB6F2323}" srcOrd="0" destOrd="0" presId="urn:microsoft.com/office/officeart/2005/8/layout/architecture+Icon"/>
    <dgm:cxn modelId="{686431B7-14C4-436B-B48C-7A09F454E952}" type="presOf" srcId="{B35736AA-620F-4621-84CC-CCD46C48AD4A}" destId="{959E0E08-20B3-436A-8793-3C991A14D664}" srcOrd="0" destOrd="0" presId="urn:microsoft.com/office/officeart/2005/8/layout/architecture+Icon"/>
    <dgm:cxn modelId="{0EEAFC11-70D9-4C17-9D15-F48A705C5258}" type="presParOf" srcId="{6586654D-C645-4A1C-A6D0-FCB14CBFB2C5}" destId="{E5D5DF42-3AC2-4968-88A9-501256757107}" srcOrd="0" destOrd="0" presId="urn:microsoft.com/office/officeart/2005/8/layout/architecture+Icon"/>
    <dgm:cxn modelId="{E014098B-ABE3-4DCD-9410-91BAF92A6EF7}" type="presParOf" srcId="{E5D5DF42-3AC2-4968-88A9-501256757107}" destId="{82E31327-4A8B-4058-BD1C-C2B4AB6F2323}" srcOrd="0" destOrd="0" presId="urn:microsoft.com/office/officeart/2005/8/layout/architecture+Icon"/>
    <dgm:cxn modelId="{A40D69D5-0CA2-4F8F-8C60-E7E193D27D6D}" type="presParOf" srcId="{E5D5DF42-3AC2-4968-88A9-501256757107}" destId="{B97981D8-1F89-412A-8A87-28E7A0E60B7B}" srcOrd="1" destOrd="0" presId="urn:microsoft.com/office/officeart/2005/8/layout/architecture+Icon"/>
    <dgm:cxn modelId="{6A883E6B-06E4-4BA7-9BCD-4D2F9563CC70}" type="presParOf" srcId="{E5D5DF42-3AC2-4968-88A9-501256757107}" destId="{9C18C988-EBC5-49D2-8D95-D6F7EDE84E2D}" srcOrd="2" destOrd="0" presId="urn:microsoft.com/office/officeart/2005/8/layout/architecture+Icon"/>
    <dgm:cxn modelId="{452D0087-F2D6-4CFC-A64D-49456FC6EFEE}" type="presParOf" srcId="{9C18C988-EBC5-49D2-8D95-D6F7EDE84E2D}" destId="{628B5325-94BB-4D5F-90D1-4CF71929B2F2}" srcOrd="0" destOrd="0" presId="urn:microsoft.com/office/officeart/2005/8/layout/architecture+Icon"/>
    <dgm:cxn modelId="{B9E98E62-3726-40D6-8432-424A45E7880C}" type="presParOf" srcId="{628B5325-94BB-4D5F-90D1-4CF71929B2F2}" destId="{6F58FB05-ECCE-4FA9-88A4-41B1CAC506BD}" srcOrd="0" destOrd="0" presId="urn:microsoft.com/office/officeart/2005/8/layout/architecture+Icon"/>
    <dgm:cxn modelId="{21A570D0-15D1-4EBD-85AF-A06DA245EB21}" type="presParOf" srcId="{628B5325-94BB-4D5F-90D1-4CF71929B2F2}" destId="{17E0EEBE-ACA8-4477-9824-6E28FC247A70}" srcOrd="1" destOrd="0" presId="urn:microsoft.com/office/officeart/2005/8/layout/architecture+Icon"/>
    <dgm:cxn modelId="{49BCD3E5-FD02-408A-B2B3-86B88E4099A8}" type="presParOf" srcId="{628B5325-94BB-4D5F-90D1-4CF71929B2F2}" destId="{DACC7F04-4386-4705-A3A0-66FA4A842EFC}" srcOrd="2" destOrd="0" presId="urn:microsoft.com/office/officeart/2005/8/layout/architecture+Icon"/>
    <dgm:cxn modelId="{AE80CBCC-C907-45C8-B09C-99B72B8AE0B5}" type="presParOf" srcId="{DACC7F04-4386-4705-A3A0-66FA4A842EFC}" destId="{DD006BE4-8ACA-43A5-A22F-CDB83EAC46F5}" srcOrd="0" destOrd="0" presId="urn:microsoft.com/office/officeart/2005/8/layout/architecture+Icon"/>
    <dgm:cxn modelId="{AC11C678-0409-4358-94D1-6398C6C946E8}" type="presParOf" srcId="{DD006BE4-8ACA-43A5-A22F-CDB83EAC46F5}" destId="{959E0E08-20B3-436A-8793-3C991A14D664}" srcOrd="0" destOrd="0" presId="urn:microsoft.com/office/officeart/2005/8/layout/architecture+Icon"/>
    <dgm:cxn modelId="{EA9C6F23-2E57-446D-9333-009F4F806157}" type="presParOf" srcId="{DD006BE4-8ACA-43A5-A22F-CDB83EAC46F5}" destId="{6584D94D-4C03-4C10-AE2C-EFF3A74F1C36}" srcOrd="1" destOrd="0" presId="urn:microsoft.com/office/officeart/2005/8/layout/architecture+Icon"/>
    <dgm:cxn modelId="{01DE0E4C-C1DF-4097-92A9-CF7D02117BFB}" type="presParOf" srcId="{DACC7F04-4386-4705-A3A0-66FA4A842EFC}" destId="{FD90B9D0-6ADC-449F-AAE0-223A7441BE52}" srcOrd="1" destOrd="0" presId="urn:microsoft.com/office/officeart/2005/8/layout/architecture+Icon"/>
    <dgm:cxn modelId="{FFF00997-D029-4C0D-AEA9-4C7DA0A2614E}" type="presParOf" srcId="{DACC7F04-4386-4705-A3A0-66FA4A842EFC}" destId="{30A958DD-DA34-4C9D-B4D7-B23DEB94FBC2}" srcOrd="2" destOrd="0" presId="urn:microsoft.com/office/officeart/2005/8/layout/architecture+Icon"/>
    <dgm:cxn modelId="{CA9078C4-8683-4E20-8020-48D9A071F9D5}" type="presParOf" srcId="{30A958DD-DA34-4C9D-B4D7-B23DEB94FBC2}" destId="{4557D394-324B-440F-8EF4-EC3D0B4D933A}" srcOrd="0" destOrd="0" presId="urn:microsoft.com/office/officeart/2005/8/layout/architecture+Icon"/>
    <dgm:cxn modelId="{FC7DECF7-46B4-4341-9B67-EF4E72FC541A}" type="presParOf" srcId="{30A958DD-DA34-4C9D-B4D7-B23DEB94FBC2}" destId="{4A9D0ECA-0202-4279-A47C-48D410DCFCEC}" srcOrd="1" destOrd="0" presId="urn:microsoft.com/office/officeart/2005/8/layout/architecture+Icon"/>
    <dgm:cxn modelId="{CF32AAA6-0E72-4424-BB9F-27690C7B482F}" type="presParOf" srcId="{9C18C988-EBC5-49D2-8D95-D6F7EDE84E2D}" destId="{5E9AAD32-C117-488D-AC75-C32529C6C1EA}" srcOrd="1" destOrd="0" presId="urn:microsoft.com/office/officeart/2005/8/layout/architecture+Icon"/>
    <dgm:cxn modelId="{C441C1B1-04EA-442C-8E45-84AE4D775044}" type="presParOf" srcId="{9C18C988-EBC5-49D2-8D95-D6F7EDE84E2D}" destId="{08FCE86E-1DB6-4239-8322-82E83C7137BC}" srcOrd="2" destOrd="0" presId="urn:microsoft.com/office/officeart/2005/8/layout/architecture+Icon"/>
    <dgm:cxn modelId="{F70F9280-3854-4EA3-A5B8-74BA51E4FEE0}" type="presParOf" srcId="{08FCE86E-1DB6-4239-8322-82E83C7137BC}" destId="{A6647BDC-E72D-4C49-ACE4-8D01F0010490}" srcOrd="0" destOrd="0" presId="urn:microsoft.com/office/officeart/2005/8/layout/architecture+Icon"/>
    <dgm:cxn modelId="{EDBCB471-5808-4DF2-BD4F-26D95A435640}" type="presParOf" srcId="{08FCE86E-1DB6-4239-8322-82E83C7137BC}" destId="{9A256114-ED62-4942-9382-4F2D414C467E}" srcOrd="1" destOrd="0" presId="urn:microsoft.com/office/officeart/2005/8/layout/architecture+Icon"/>
    <dgm:cxn modelId="{E5F9C275-A164-49BB-876B-1B241B5D7664}" type="presParOf" srcId="{08FCE86E-1DB6-4239-8322-82E83C7137BC}" destId="{EF903DA1-CB33-44D4-8D3D-FDE7832EE5F6}" srcOrd="2" destOrd="0" presId="urn:microsoft.com/office/officeart/2005/8/layout/architecture+Icon"/>
    <dgm:cxn modelId="{FB8412F5-EC96-4890-87CB-46AF53197E9F}" type="presParOf" srcId="{EF903DA1-CB33-44D4-8D3D-FDE7832EE5F6}" destId="{A6772074-2578-4344-AA67-8C722F5B5618}" srcOrd="0" destOrd="0" presId="urn:microsoft.com/office/officeart/2005/8/layout/architecture+Icon"/>
    <dgm:cxn modelId="{2B85E681-DF9C-4B49-A14D-98225F629C1E}" type="presParOf" srcId="{A6772074-2578-4344-AA67-8C722F5B5618}" destId="{5C32A1F2-2DC9-4712-9D90-5BDE739FE7A7}" srcOrd="0" destOrd="0" presId="urn:microsoft.com/office/officeart/2005/8/layout/architecture+Icon"/>
    <dgm:cxn modelId="{F70C9F6B-908D-4B33-94BF-A8ABCBF8775E}"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01BD87-802F-4EBF-9399-E83111426782}" type="doc">
      <dgm:prSet loTypeId="urn:microsoft.com/office/officeart/2005/8/layout/architecture+Icon" loCatId="list" qsTypeId="urn:microsoft.com/office/officeart/2005/8/quickstyle/3d1" qsCatId="3D" csTypeId="urn:microsoft.com/office/officeart/2005/8/colors/accent1_2" csCatId="accent1" phldr="1"/>
      <dgm:spPr/>
      <dgm:t>
        <a:bodyPr/>
        <a:lstStyle/>
        <a:p>
          <a:endParaRPr lang="en-US"/>
        </a:p>
      </dgm:t>
    </dgm:pt>
    <dgm:pt modelId="{7162E833-AD92-40EF-B9F9-ED6EB35F6680}">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Logical Data Model</a:t>
          </a:r>
          <a:endParaRPr lang="en-US" dirty="0"/>
        </a:p>
      </dgm:t>
    </dgm:pt>
    <dgm:pt modelId="{C9AEC5A4-B65C-4738-B6FD-486597F011AD}" type="parTrans" cxnId="{59221574-CE7D-4432-933D-0C0FE4141FDC}">
      <dgm:prSet/>
      <dgm:spPr/>
      <dgm:t>
        <a:bodyPr/>
        <a:lstStyle/>
        <a:p>
          <a:endParaRPr lang="en-US"/>
        </a:p>
      </dgm:t>
    </dgm:pt>
    <dgm:pt modelId="{9CB2E27F-3890-4D44-AD3F-4B6B66678DE4}" type="sibTrans" cxnId="{59221574-CE7D-4432-933D-0C0FE4141FDC}">
      <dgm:prSet/>
      <dgm:spPr/>
      <dgm:t>
        <a:bodyPr/>
        <a:lstStyle/>
        <a:p>
          <a:endParaRPr lang="en-US"/>
        </a:p>
      </dgm:t>
    </dgm:pt>
    <dgm:pt modelId="{57691E2E-3CAF-46B3-8B7E-7CFABC7DB2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System Context Diagram</a:t>
          </a:r>
          <a:endParaRPr lang="en-US" dirty="0"/>
        </a:p>
      </dgm:t>
    </dgm:pt>
    <dgm:pt modelId="{D6E53F1E-5C97-4D61-A8FD-B4A6433328A5}" type="parTrans" cxnId="{395A09B4-1818-441B-816B-47A45EA2AE5D}">
      <dgm:prSet/>
      <dgm:spPr/>
      <dgm:t>
        <a:bodyPr/>
        <a:lstStyle/>
        <a:p>
          <a:endParaRPr lang="en-US"/>
        </a:p>
      </dgm:t>
    </dgm:pt>
    <dgm:pt modelId="{3CC37466-5AC5-4799-AA8F-F2A1CACAF2EA}" type="sibTrans" cxnId="{395A09B4-1818-441B-816B-47A45EA2AE5D}">
      <dgm:prSet/>
      <dgm:spPr/>
      <dgm:t>
        <a:bodyPr/>
        <a:lstStyle/>
        <a:p>
          <a:endParaRPr lang="en-US"/>
        </a:p>
      </dgm:t>
    </dgm:pt>
    <dgm:pt modelId="{B35736AA-620F-4621-84CC-CCD46C48AD4A}">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Sequence Diagram</a:t>
          </a:r>
          <a:endParaRPr lang="en-US" dirty="0"/>
        </a:p>
      </dgm:t>
    </dgm:pt>
    <dgm:pt modelId="{BF9F4348-0093-4FB6-B738-2A0AEBD26CBC}" type="parTrans" cxnId="{0D4DB37B-423D-443C-8B63-31576F4BC21A}">
      <dgm:prSet/>
      <dgm:spPr/>
      <dgm:t>
        <a:bodyPr/>
        <a:lstStyle/>
        <a:p>
          <a:endParaRPr lang="en-US"/>
        </a:p>
      </dgm:t>
    </dgm:pt>
    <dgm:pt modelId="{5025DD4B-D5E5-4EB1-B10C-6CE27F801230}" type="sibTrans" cxnId="{0D4DB37B-423D-443C-8B63-31576F4BC21A}">
      <dgm:prSet/>
      <dgm:spPr/>
      <dgm:t>
        <a:bodyPr/>
        <a:lstStyle/>
        <a:p>
          <a:endParaRPr lang="en-US"/>
        </a:p>
      </dgm:t>
    </dgm:pt>
    <dgm:pt modelId="{A8D57EB7-D65D-4FB1-A09B-FE4FE464F0D9}">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Activity Diagram</a:t>
          </a:r>
          <a:endParaRPr lang="en-US" dirty="0"/>
        </a:p>
      </dgm:t>
    </dgm:pt>
    <dgm:pt modelId="{BFB50F8C-3B22-40DB-B081-55B4C35060B5}" type="parTrans" cxnId="{CFE3021A-CE24-4E08-AD07-3EC43E694CB8}">
      <dgm:prSet/>
      <dgm:spPr/>
      <dgm:t>
        <a:bodyPr/>
        <a:lstStyle/>
        <a:p>
          <a:endParaRPr lang="en-US"/>
        </a:p>
      </dgm:t>
    </dgm:pt>
    <dgm:pt modelId="{B1CC2DF5-3B34-4F74-B96A-780B72708CCE}" type="sibTrans" cxnId="{CFE3021A-CE24-4E08-AD07-3EC43E694CB8}">
      <dgm:prSet/>
      <dgm:spPr/>
      <dgm:t>
        <a:bodyPr/>
        <a:lstStyle/>
        <a:p>
          <a:endParaRPr lang="en-US"/>
        </a:p>
      </dgm:t>
    </dgm:pt>
    <dgm:pt modelId="{E0AB7E2C-A9C3-4C81-9D3C-199FBE422941}">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Use Case Diagram</a:t>
          </a:r>
          <a:endParaRPr lang="en-US" dirty="0"/>
        </a:p>
      </dgm:t>
    </dgm:pt>
    <dgm:pt modelId="{75C3EE42-723B-43E4-8B6A-A0187827EF2E}" type="parTrans" cxnId="{84F70966-8779-4FC8-BEC5-CB8CEEC6C8D8}">
      <dgm:prSet/>
      <dgm:spPr/>
      <dgm:t>
        <a:bodyPr/>
        <a:lstStyle/>
        <a:p>
          <a:endParaRPr lang="en-US"/>
        </a:p>
      </dgm:t>
    </dgm:pt>
    <dgm:pt modelId="{73B67BAE-62BA-4965-957D-DC2D361BBFC3}" type="sibTrans" cxnId="{84F70966-8779-4FC8-BEC5-CB8CEEC6C8D8}">
      <dgm:prSet/>
      <dgm:spPr/>
      <dgm:t>
        <a:bodyPr/>
        <a:lstStyle/>
        <a:p>
          <a:endParaRPr lang="en-US"/>
        </a:p>
      </dgm:t>
    </dgm:pt>
    <dgm:pt modelId="{BB088760-01EA-4345-A1E7-38A8C3EFFC36}">
      <dgm:prSet phldrT="[Text]"/>
      <dgm:spPr>
        <a:gradFill rotWithShape="0">
          <a:gsLst>
            <a:gs pos="0">
              <a:srgbClr val="03D4A8"/>
            </a:gs>
            <a:gs pos="25000">
              <a:srgbClr val="21D6E0"/>
            </a:gs>
            <a:gs pos="75000">
              <a:srgbClr val="0087E6"/>
            </a:gs>
            <a:gs pos="100000">
              <a:srgbClr val="005CBF"/>
            </a:gs>
          </a:gsLst>
          <a:lin ang="5400000" scaled="0"/>
        </a:gradFill>
      </dgm:spPr>
      <dgm:t>
        <a:bodyPr/>
        <a:lstStyle/>
        <a:p>
          <a:r>
            <a:rPr lang="en-US" dirty="0" smtClean="0"/>
            <a:t>Interaction Overview Diagram</a:t>
          </a:r>
          <a:endParaRPr lang="en-US" dirty="0"/>
        </a:p>
      </dgm:t>
    </dgm:pt>
    <dgm:pt modelId="{A6C8353C-7A2B-4CFF-BD3D-64768D6B7C52}" type="parTrans" cxnId="{B36474ED-D334-42EE-BC56-30EF36909499}">
      <dgm:prSet/>
      <dgm:spPr/>
      <dgm:t>
        <a:bodyPr/>
        <a:lstStyle/>
        <a:p>
          <a:endParaRPr lang="en-US"/>
        </a:p>
      </dgm:t>
    </dgm:pt>
    <dgm:pt modelId="{D36A690F-D98B-468F-8A38-3233E449D34E}" type="sibTrans" cxnId="{B36474ED-D334-42EE-BC56-30EF36909499}">
      <dgm:prSet/>
      <dgm:spPr/>
      <dgm:t>
        <a:bodyPr/>
        <a:lstStyle/>
        <a:p>
          <a:endParaRPr lang="en-US"/>
        </a:p>
      </dgm:t>
    </dgm:pt>
    <dgm:pt modelId="{6586654D-C645-4A1C-A6D0-FCB14CBFB2C5}" type="pres">
      <dgm:prSet presAssocID="{BC01BD87-802F-4EBF-9399-E83111426782}" presName="Name0" presStyleCnt="0">
        <dgm:presLayoutVars>
          <dgm:chPref val="1"/>
          <dgm:dir/>
          <dgm:animOne val="branch"/>
          <dgm:animLvl val="lvl"/>
          <dgm:resizeHandles/>
        </dgm:presLayoutVars>
      </dgm:prSet>
      <dgm:spPr/>
      <dgm:t>
        <a:bodyPr/>
        <a:lstStyle/>
        <a:p>
          <a:endParaRPr lang="en-US"/>
        </a:p>
      </dgm:t>
    </dgm:pt>
    <dgm:pt modelId="{E5D5DF42-3AC2-4968-88A9-501256757107}" type="pres">
      <dgm:prSet presAssocID="{7162E833-AD92-40EF-B9F9-ED6EB35F6680}" presName="vertOne" presStyleCnt="0"/>
      <dgm:spPr/>
    </dgm:pt>
    <dgm:pt modelId="{82E31327-4A8B-4058-BD1C-C2B4AB6F2323}" type="pres">
      <dgm:prSet presAssocID="{7162E833-AD92-40EF-B9F9-ED6EB35F6680}" presName="txOne" presStyleLbl="node0" presStyleIdx="0" presStyleCnt="1" custLinFactY="-200000" custLinFactNeighborX="-311" custLinFactNeighborY="-203079">
        <dgm:presLayoutVars>
          <dgm:chPref val="3"/>
        </dgm:presLayoutVars>
      </dgm:prSet>
      <dgm:spPr/>
      <dgm:t>
        <a:bodyPr/>
        <a:lstStyle/>
        <a:p>
          <a:endParaRPr lang="en-US"/>
        </a:p>
      </dgm:t>
    </dgm:pt>
    <dgm:pt modelId="{B97981D8-1F89-412A-8A87-28E7A0E60B7B}" type="pres">
      <dgm:prSet presAssocID="{7162E833-AD92-40EF-B9F9-ED6EB35F6680}" presName="parTransOne" presStyleCnt="0"/>
      <dgm:spPr/>
    </dgm:pt>
    <dgm:pt modelId="{9C18C988-EBC5-49D2-8D95-D6F7EDE84E2D}" type="pres">
      <dgm:prSet presAssocID="{7162E833-AD92-40EF-B9F9-ED6EB35F6680}" presName="horzOne" presStyleCnt="0"/>
      <dgm:spPr/>
    </dgm:pt>
    <dgm:pt modelId="{628B5325-94BB-4D5F-90D1-4CF71929B2F2}" type="pres">
      <dgm:prSet presAssocID="{57691E2E-3CAF-46B3-8B7E-7CFABC7DB241}" presName="vertTwo" presStyleCnt="0"/>
      <dgm:spPr/>
    </dgm:pt>
    <dgm:pt modelId="{6F58FB05-ECCE-4FA9-88A4-41B1CAC506BD}" type="pres">
      <dgm:prSet presAssocID="{57691E2E-3CAF-46B3-8B7E-7CFABC7DB241}" presName="txTwo" presStyleLbl="node2" presStyleIdx="0" presStyleCnt="2" custLinFactNeighborX="51560" custLinFactNeighborY="-34359">
        <dgm:presLayoutVars>
          <dgm:chPref val="3"/>
        </dgm:presLayoutVars>
      </dgm:prSet>
      <dgm:spPr/>
      <dgm:t>
        <a:bodyPr/>
        <a:lstStyle/>
        <a:p>
          <a:endParaRPr lang="en-US"/>
        </a:p>
      </dgm:t>
    </dgm:pt>
    <dgm:pt modelId="{17E0EEBE-ACA8-4477-9824-6E28FC247A70}" type="pres">
      <dgm:prSet presAssocID="{57691E2E-3CAF-46B3-8B7E-7CFABC7DB241}" presName="parTransTwo" presStyleCnt="0"/>
      <dgm:spPr/>
    </dgm:pt>
    <dgm:pt modelId="{DACC7F04-4386-4705-A3A0-66FA4A842EFC}" type="pres">
      <dgm:prSet presAssocID="{57691E2E-3CAF-46B3-8B7E-7CFABC7DB241}" presName="horzTwo" presStyleCnt="0"/>
      <dgm:spPr/>
    </dgm:pt>
    <dgm:pt modelId="{DD006BE4-8ACA-43A5-A22F-CDB83EAC46F5}" type="pres">
      <dgm:prSet presAssocID="{B35736AA-620F-4621-84CC-CCD46C48AD4A}" presName="vertThree" presStyleCnt="0"/>
      <dgm:spPr/>
    </dgm:pt>
    <dgm:pt modelId="{959E0E08-20B3-436A-8793-3C991A14D664}" type="pres">
      <dgm:prSet presAssocID="{B35736AA-620F-4621-84CC-CCD46C48AD4A}" presName="txThree" presStyleLbl="node3" presStyleIdx="0" presStyleCnt="3" custLinFactY="100000" custLinFactNeighborX="-972" custLinFactNeighborY="115022">
        <dgm:presLayoutVars>
          <dgm:chPref val="3"/>
        </dgm:presLayoutVars>
      </dgm:prSet>
      <dgm:spPr/>
      <dgm:t>
        <a:bodyPr/>
        <a:lstStyle/>
        <a:p>
          <a:endParaRPr lang="en-US"/>
        </a:p>
      </dgm:t>
    </dgm:pt>
    <dgm:pt modelId="{6584D94D-4C03-4C10-AE2C-EFF3A74F1C36}" type="pres">
      <dgm:prSet presAssocID="{B35736AA-620F-4621-84CC-CCD46C48AD4A}" presName="horzThree" presStyleCnt="0"/>
      <dgm:spPr/>
    </dgm:pt>
    <dgm:pt modelId="{FD90B9D0-6ADC-449F-AAE0-223A7441BE52}" type="pres">
      <dgm:prSet presAssocID="{5025DD4B-D5E5-4EB1-B10C-6CE27F801230}" presName="sibSpaceThree" presStyleCnt="0"/>
      <dgm:spPr/>
    </dgm:pt>
    <dgm:pt modelId="{30A958DD-DA34-4C9D-B4D7-B23DEB94FBC2}" type="pres">
      <dgm:prSet presAssocID="{A8D57EB7-D65D-4FB1-A09B-FE4FE464F0D9}" presName="vertThree" presStyleCnt="0"/>
      <dgm:spPr/>
    </dgm:pt>
    <dgm:pt modelId="{4557D394-324B-440F-8EF4-EC3D0B4D933A}" type="pres">
      <dgm:prSet presAssocID="{A8D57EB7-D65D-4FB1-A09B-FE4FE464F0D9}" presName="txThree" presStyleLbl="node3" presStyleIdx="1" presStyleCnt="3" custLinFactY="100000" custLinFactNeighborX="1127" custLinFactNeighborY="115022">
        <dgm:presLayoutVars>
          <dgm:chPref val="3"/>
        </dgm:presLayoutVars>
      </dgm:prSet>
      <dgm:spPr/>
      <dgm:t>
        <a:bodyPr/>
        <a:lstStyle/>
        <a:p>
          <a:endParaRPr lang="en-US"/>
        </a:p>
      </dgm:t>
    </dgm:pt>
    <dgm:pt modelId="{4A9D0ECA-0202-4279-A47C-48D410DCFCEC}" type="pres">
      <dgm:prSet presAssocID="{A8D57EB7-D65D-4FB1-A09B-FE4FE464F0D9}" presName="horzThree" presStyleCnt="0"/>
      <dgm:spPr/>
    </dgm:pt>
    <dgm:pt modelId="{5E9AAD32-C117-488D-AC75-C32529C6C1EA}" type="pres">
      <dgm:prSet presAssocID="{3CC37466-5AC5-4799-AA8F-F2A1CACAF2EA}" presName="sibSpaceTwo" presStyleCnt="0"/>
      <dgm:spPr/>
    </dgm:pt>
    <dgm:pt modelId="{08FCE86E-1DB6-4239-8322-82E83C7137BC}" type="pres">
      <dgm:prSet presAssocID="{E0AB7E2C-A9C3-4C81-9D3C-199FBE422941}" presName="vertTwo" presStyleCnt="0"/>
      <dgm:spPr/>
    </dgm:pt>
    <dgm:pt modelId="{A6647BDC-E72D-4C49-ACE4-8D01F0010490}" type="pres">
      <dgm:prSet presAssocID="{E0AB7E2C-A9C3-4C81-9D3C-199FBE422941}" presName="txTwo" presStyleLbl="node2" presStyleIdx="1" presStyleCnt="2" custLinFactX="-100000" custLinFactNeighborX="-109420" custLinFactNeighborY="-34359">
        <dgm:presLayoutVars>
          <dgm:chPref val="3"/>
        </dgm:presLayoutVars>
      </dgm:prSet>
      <dgm:spPr/>
      <dgm:t>
        <a:bodyPr/>
        <a:lstStyle/>
        <a:p>
          <a:endParaRPr lang="en-US"/>
        </a:p>
      </dgm:t>
    </dgm:pt>
    <dgm:pt modelId="{9A256114-ED62-4942-9382-4F2D414C467E}" type="pres">
      <dgm:prSet presAssocID="{E0AB7E2C-A9C3-4C81-9D3C-199FBE422941}" presName="parTransTwo" presStyleCnt="0"/>
      <dgm:spPr/>
    </dgm:pt>
    <dgm:pt modelId="{EF903DA1-CB33-44D4-8D3D-FDE7832EE5F6}" type="pres">
      <dgm:prSet presAssocID="{E0AB7E2C-A9C3-4C81-9D3C-199FBE422941}" presName="horzTwo" presStyleCnt="0"/>
      <dgm:spPr/>
    </dgm:pt>
    <dgm:pt modelId="{A6772074-2578-4344-AA67-8C722F5B5618}" type="pres">
      <dgm:prSet presAssocID="{BB088760-01EA-4345-A1E7-38A8C3EFFC36}" presName="vertThree" presStyleCnt="0"/>
      <dgm:spPr/>
    </dgm:pt>
    <dgm:pt modelId="{5C32A1F2-2DC9-4712-9D90-5BDE739FE7A7}" type="pres">
      <dgm:prSet presAssocID="{BB088760-01EA-4345-A1E7-38A8C3EFFC36}" presName="txThree" presStyleLbl="node3" presStyleIdx="2" presStyleCnt="3" custLinFactY="100000" custLinFactNeighborX="-972" custLinFactNeighborY="115022">
        <dgm:presLayoutVars>
          <dgm:chPref val="3"/>
        </dgm:presLayoutVars>
      </dgm:prSet>
      <dgm:spPr/>
      <dgm:t>
        <a:bodyPr/>
        <a:lstStyle/>
        <a:p>
          <a:endParaRPr lang="en-US"/>
        </a:p>
      </dgm:t>
    </dgm:pt>
    <dgm:pt modelId="{FD971008-4483-4A19-BEAA-F0EE321E06CF}" type="pres">
      <dgm:prSet presAssocID="{BB088760-01EA-4345-A1E7-38A8C3EFFC36}" presName="horzThree" presStyleCnt="0"/>
      <dgm:spPr/>
    </dgm:pt>
  </dgm:ptLst>
  <dgm:cxnLst>
    <dgm:cxn modelId="{C1E4ACCE-5FDB-47A7-868C-8C43E9C33774}" type="presOf" srcId="{A8D57EB7-D65D-4FB1-A09B-FE4FE464F0D9}" destId="{4557D394-324B-440F-8EF4-EC3D0B4D933A}" srcOrd="0" destOrd="0" presId="urn:microsoft.com/office/officeart/2005/8/layout/architecture+Icon"/>
    <dgm:cxn modelId="{CFE3021A-CE24-4E08-AD07-3EC43E694CB8}" srcId="{57691E2E-3CAF-46B3-8B7E-7CFABC7DB241}" destId="{A8D57EB7-D65D-4FB1-A09B-FE4FE464F0D9}" srcOrd="1" destOrd="0" parTransId="{BFB50F8C-3B22-40DB-B081-55B4C35060B5}" sibTransId="{B1CC2DF5-3B34-4F74-B96A-780B72708CCE}"/>
    <dgm:cxn modelId="{B36474ED-D334-42EE-BC56-30EF36909499}" srcId="{E0AB7E2C-A9C3-4C81-9D3C-199FBE422941}" destId="{BB088760-01EA-4345-A1E7-38A8C3EFFC36}" srcOrd="0" destOrd="0" parTransId="{A6C8353C-7A2B-4CFF-BD3D-64768D6B7C52}" sibTransId="{D36A690F-D98B-468F-8A38-3233E449D34E}"/>
    <dgm:cxn modelId="{3FDD5409-D761-4023-99F4-FA7989D5B251}" type="presOf" srcId="{57691E2E-3CAF-46B3-8B7E-7CFABC7DB241}" destId="{6F58FB05-ECCE-4FA9-88A4-41B1CAC506BD}" srcOrd="0" destOrd="0" presId="urn:microsoft.com/office/officeart/2005/8/layout/architecture+Icon"/>
    <dgm:cxn modelId="{B65B3C69-EEA2-4A45-AC92-51762B7B90C0}" type="presOf" srcId="{BB088760-01EA-4345-A1E7-38A8C3EFFC36}" destId="{5C32A1F2-2DC9-4712-9D90-5BDE739FE7A7}" srcOrd="0" destOrd="0" presId="urn:microsoft.com/office/officeart/2005/8/layout/architecture+Icon"/>
    <dgm:cxn modelId="{0D4DB37B-423D-443C-8B63-31576F4BC21A}" srcId="{57691E2E-3CAF-46B3-8B7E-7CFABC7DB241}" destId="{B35736AA-620F-4621-84CC-CCD46C48AD4A}" srcOrd="0" destOrd="0" parTransId="{BF9F4348-0093-4FB6-B738-2A0AEBD26CBC}" sibTransId="{5025DD4B-D5E5-4EB1-B10C-6CE27F801230}"/>
    <dgm:cxn modelId="{59221574-CE7D-4432-933D-0C0FE4141FDC}" srcId="{BC01BD87-802F-4EBF-9399-E83111426782}" destId="{7162E833-AD92-40EF-B9F9-ED6EB35F6680}" srcOrd="0" destOrd="0" parTransId="{C9AEC5A4-B65C-4738-B6FD-486597F011AD}" sibTransId="{9CB2E27F-3890-4D44-AD3F-4B6B66678DE4}"/>
    <dgm:cxn modelId="{84F70966-8779-4FC8-BEC5-CB8CEEC6C8D8}" srcId="{7162E833-AD92-40EF-B9F9-ED6EB35F6680}" destId="{E0AB7E2C-A9C3-4C81-9D3C-199FBE422941}" srcOrd="1" destOrd="0" parTransId="{75C3EE42-723B-43E4-8B6A-A0187827EF2E}" sibTransId="{73B67BAE-62BA-4965-957D-DC2D361BBFC3}"/>
    <dgm:cxn modelId="{91B0216F-0C5E-49B4-A4FC-E2FA5DE707C3}" type="presOf" srcId="{E0AB7E2C-A9C3-4C81-9D3C-199FBE422941}" destId="{A6647BDC-E72D-4C49-ACE4-8D01F0010490}" srcOrd="0" destOrd="0" presId="urn:microsoft.com/office/officeart/2005/8/layout/architecture+Icon"/>
    <dgm:cxn modelId="{395A09B4-1818-441B-816B-47A45EA2AE5D}" srcId="{7162E833-AD92-40EF-B9F9-ED6EB35F6680}" destId="{57691E2E-3CAF-46B3-8B7E-7CFABC7DB241}" srcOrd="0" destOrd="0" parTransId="{D6E53F1E-5C97-4D61-A8FD-B4A6433328A5}" sibTransId="{3CC37466-5AC5-4799-AA8F-F2A1CACAF2EA}"/>
    <dgm:cxn modelId="{9878072E-2E94-4855-A2CF-4E0115566D95}" type="presOf" srcId="{B35736AA-620F-4621-84CC-CCD46C48AD4A}" destId="{959E0E08-20B3-436A-8793-3C991A14D664}" srcOrd="0" destOrd="0" presId="urn:microsoft.com/office/officeart/2005/8/layout/architecture+Icon"/>
    <dgm:cxn modelId="{33EC40B3-3659-4489-A1AC-77C2F90F0C4E}" type="presOf" srcId="{7162E833-AD92-40EF-B9F9-ED6EB35F6680}" destId="{82E31327-4A8B-4058-BD1C-C2B4AB6F2323}" srcOrd="0" destOrd="0" presId="urn:microsoft.com/office/officeart/2005/8/layout/architecture+Icon"/>
    <dgm:cxn modelId="{560A8F6E-5AFC-407D-9130-5E356FF635FF}" type="presOf" srcId="{BC01BD87-802F-4EBF-9399-E83111426782}" destId="{6586654D-C645-4A1C-A6D0-FCB14CBFB2C5}" srcOrd="0" destOrd="0" presId="urn:microsoft.com/office/officeart/2005/8/layout/architecture+Icon"/>
    <dgm:cxn modelId="{B102F496-AEFE-44ED-B603-14F23A59CE90}" type="presParOf" srcId="{6586654D-C645-4A1C-A6D0-FCB14CBFB2C5}" destId="{E5D5DF42-3AC2-4968-88A9-501256757107}" srcOrd="0" destOrd="0" presId="urn:microsoft.com/office/officeart/2005/8/layout/architecture+Icon"/>
    <dgm:cxn modelId="{2B8E3134-5D8C-424F-9CB4-74A4F6343D96}" type="presParOf" srcId="{E5D5DF42-3AC2-4968-88A9-501256757107}" destId="{82E31327-4A8B-4058-BD1C-C2B4AB6F2323}" srcOrd="0" destOrd="0" presId="urn:microsoft.com/office/officeart/2005/8/layout/architecture+Icon"/>
    <dgm:cxn modelId="{B89E1CF0-CD98-485A-A4AC-117DE842D6BB}" type="presParOf" srcId="{E5D5DF42-3AC2-4968-88A9-501256757107}" destId="{B97981D8-1F89-412A-8A87-28E7A0E60B7B}" srcOrd="1" destOrd="0" presId="urn:microsoft.com/office/officeart/2005/8/layout/architecture+Icon"/>
    <dgm:cxn modelId="{4FEF8669-78E9-4183-80CE-942B604C9E99}" type="presParOf" srcId="{E5D5DF42-3AC2-4968-88A9-501256757107}" destId="{9C18C988-EBC5-49D2-8D95-D6F7EDE84E2D}" srcOrd="2" destOrd="0" presId="urn:microsoft.com/office/officeart/2005/8/layout/architecture+Icon"/>
    <dgm:cxn modelId="{9A490945-4E73-41A8-9834-5E43D3D28029}" type="presParOf" srcId="{9C18C988-EBC5-49D2-8D95-D6F7EDE84E2D}" destId="{628B5325-94BB-4D5F-90D1-4CF71929B2F2}" srcOrd="0" destOrd="0" presId="urn:microsoft.com/office/officeart/2005/8/layout/architecture+Icon"/>
    <dgm:cxn modelId="{56154226-FEFA-41D7-B4B8-AD28F35D7BA9}" type="presParOf" srcId="{628B5325-94BB-4D5F-90D1-4CF71929B2F2}" destId="{6F58FB05-ECCE-4FA9-88A4-41B1CAC506BD}" srcOrd="0" destOrd="0" presId="urn:microsoft.com/office/officeart/2005/8/layout/architecture+Icon"/>
    <dgm:cxn modelId="{11FF452B-0D71-4336-B34B-2C8D5AE9DCE0}" type="presParOf" srcId="{628B5325-94BB-4D5F-90D1-4CF71929B2F2}" destId="{17E0EEBE-ACA8-4477-9824-6E28FC247A70}" srcOrd="1" destOrd="0" presId="urn:microsoft.com/office/officeart/2005/8/layout/architecture+Icon"/>
    <dgm:cxn modelId="{2D96F058-361A-49F8-84F3-A06BA94EF58B}" type="presParOf" srcId="{628B5325-94BB-4D5F-90D1-4CF71929B2F2}" destId="{DACC7F04-4386-4705-A3A0-66FA4A842EFC}" srcOrd="2" destOrd="0" presId="urn:microsoft.com/office/officeart/2005/8/layout/architecture+Icon"/>
    <dgm:cxn modelId="{A7A888BC-120A-4623-99DD-590E8262D3A5}" type="presParOf" srcId="{DACC7F04-4386-4705-A3A0-66FA4A842EFC}" destId="{DD006BE4-8ACA-43A5-A22F-CDB83EAC46F5}" srcOrd="0" destOrd="0" presId="urn:microsoft.com/office/officeart/2005/8/layout/architecture+Icon"/>
    <dgm:cxn modelId="{57264358-3CF2-45C6-B33B-97546783FFEB}" type="presParOf" srcId="{DD006BE4-8ACA-43A5-A22F-CDB83EAC46F5}" destId="{959E0E08-20B3-436A-8793-3C991A14D664}" srcOrd="0" destOrd="0" presId="urn:microsoft.com/office/officeart/2005/8/layout/architecture+Icon"/>
    <dgm:cxn modelId="{C160AFE2-4DCC-4CA0-A39B-45EDB72887B0}" type="presParOf" srcId="{DD006BE4-8ACA-43A5-A22F-CDB83EAC46F5}" destId="{6584D94D-4C03-4C10-AE2C-EFF3A74F1C36}" srcOrd="1" destOrd="0" presId="urn:microsoft.com/office/officeart/2005/8/layout/architecture+Icon"/>
    <dgm:cxn modelId="{BB64A104-6E9A-43C7-9B02-EFDCEBFBE821}" type="presParOf" srcId="{DACC7F04-4386-4705-A3A0-66FA4A842EFC}" destId="{FD90B9D0-6ADC-449F-AAE0-223A7441BE52}" srcOrd="1" destOrd="0" presId="urn:microsoft.com/office/officeart/2005/8/layout/architecture+Icon"/>
    <dgm:cxn modelId="{F7818031-9AB5-4AE4-9C46-948F7B1D77EB}" type="presParOf" srcId="{DACC7F04-4386-4705-A3A0-66FA4A842EFC}" destId="{30A958DD-DA34-4C9D-B4D7-B23DEB94FBC2}" srcOrd="2" destOrd="0" presId="urn:microsoft.com/office/officeart/2005/8/layout/architecture+Icon"/>
    <dgm:cxn modelId="{DA36AB25-3B0F-4F57-91D1-95D7132DEFBD}" type="presParOf" srcId="{30A958DD-DA34-4C9D-B4D7-B23DEB94FBC2}" destId="{4557D394-324B-440F-8EF4-EC3D0B4D933A}" srcOrd="0" destOrd="0" presId="urn:microsoft.com/office/officeart/2005/8/layout/architecture+Icon"/>
    <dgm:cxn modelId="{1997CCA7-A015-407C-B952-8C5482028FCB}" type="presParOf" srcId="{30A958DD-DA34-4C9D-B4D7-B23DEB94FBC2}" destId="{4A9D0ECA-0202-4279-A47C-48D410DCFCEC}" srcOrd="1" destOrd="0" presId="urn:microsoft.com/office/officeart/2005/8/layout/architecture+Icon"/>
    <dgm:cxn modelId="{5A606A8B-85ED-499D-9BF9-4D95609761A1}" type="presParOf" srcId="{9C18C988-EBC5-49D2-8D95-D6F7EDE84E2D}" destId="{5E9AAD32-C117-488D-AC75-C32529C6C1EA}" srcOrd="1" destOrd="0" presId="urn:microsoft.com/office/officeart/2005/8/layout/architecture+Icon"/>
    <dgm:cxn modelId="{E709B09B-3899-4B94-B74B-4E21AB939A36}" type="presParOf" srcId="{9C18C988-EBC5-49D2-8D95-D6F7EDE84E2D}" destId="{08FCE86E-1DB6-4239-8322-82E83C7137BC}" srcOrd="2" destOrd="0" presId="urn:microsoft.com/office/officeart/2005/8/layout/architecture+Icon"/>
    <dgm:cxn modelId="{18392730-F52E-46D8-8B50-62A518AE7EE7}" type="presParOf" srcId="{08FCE86E-1DB6-4239-8322-82E83C7137BC}" destId="{A6647BDC-E72D-4C49-ACE4-8D01F0010490}" srcOrd="0" destOrd="0" presId="urn:microsoft.com/office/officeart/2005/8/layout/architecture+Icon"/>
    <dgm:cxn modelId="{7ECC2948-E22E-4BBB-8976-2BC6538CDA45}" type="presParOf" srcId="{08FCE86E-1DB6-4239-8322-82E83C7137BC}" destId="{9A256114-ED62-4942-9382-4F2D414C467E}" srcOrd="1" destOrd="0" presId="urn:microsoft.com/office/officeart/2005/8/layout/architecture+Icon"/>
    <dgm:cxn modelId="{D8772431-F08F-40A3-97DF-37C002F32410}" type="presParOf" srcId="{08FCE86E-1DB6-4239-8322-82E83C7137BC}" destId="{EF903DA1-CB33-44D4-8D3D-FDE7832EE5F6}" srcOrd="2" destOrd="0" presId="urn:microsoft.com/office/officeart/2005/8/layout/architecture+Icon"/>
    <dgm:cxn modelId="{97D7BFB2-9A8F-4130-8107-FBC34EBCAC3B}" type="presParOf" srcId="{EF903DA1-CB33-44D4-8D3D-FDE7832EE5F6}" destId="{A6772074-2578-4344-AA67-8C722F5B5618}" srcOrd="0" destOrd="0" presId="urn:microsoft.com/office/officeart/2005/8/layout/architecture+Icon"/>
    <dgm:cxn modelId="{D9945F5D-013B-4A9A-9290-D8A0253D3521}" type="presParOf" srcId="{A6772074-2578-4344-AA67-8C722F5B5618}" destId="{5C32A1F2-2DC9-4712-9D90-5BDE739FE7A7}" srcOrd="0" destOrd="0" presId="urn:microsoft.com/office/officeart/2005/8/layout/architecture+Icon"/>
    <dgm:cxn modelId="{C84E3C06-63B3-46E7-A3A6-9655336A35C7}" type="presParOf" srcId="{A6772074-2578-4344-AA67-8C722F5B5618}" destId="{FD971008-4483-4A19-BEAA-F0EE321E06CF}" srcOrd="1" destOrd="0" presId="urn:microsoft.com/office/officeart/2005/8/layout/architecture+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C4518-A3E0-4CC6-8876-446A0C7D108D}">
      <dsp:nvSpPr>
        <dsp:cNvPr id="0" name=""/>
        <dsp:cNvSpPr/>
      </dsp:nvSpPr>
      <dsp:spPr>
        <a:xfrm>
          <a:off x="146607" y="360583"/>
          <a:ext cx="1593414"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Customer has business needs that can be enabled by using technology and requests analysis</a:t>
          </a:r>
          <a:endParaRPr lang="en-US" sz="1100" kern="1200" dirty="0"/>
        </a:p>
      </dsp:txBody>
      <dsp:txXfrm>
        <a:off x="177193" y="391169"/>
        <a:ext cx="1532242" cy="983105"/>
      </dsp:txXfrm>
    </dsp:sp>
    <dsp:sp modelId="{9D39B927-C27D-4ACB-B849-D2FA75E3DFBF}">
      <dsp:nvSpPr>
        <dsp:cNvPr id="0" name=""/>
        <dsp:cNvSpPr/>
      </dsp:nvSpPr>
      <dsp:spPr>
        <a:xfrm>
          <a:off x="1998938" y="459186"/>
          <a:ext cx="548903" cy="847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dsp:txBody>
      <dsp:txXfrm>
        <a:off x="1998938" y="628600"/>
        <a:ext cx="384232" cy="508242"/>
      </dsp:txXfrm>
    </dsp:sp>
    <dsp:sp modelId="{9E096064-0578-473A-AAEA-89AA361E908D}">
      <dsp:nvSpPr>
        <dsp:cNvPr id="0" name=""/>
        <dsp:cNvSpPr/>
      </dsp:nvSpPr>
      <dsp:spPr>
        <a:xfrm>
          <a:off x="2775687" y="360583"/>
          <a:ext cx="1593414"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Enterprise Architecture conducts analysis and creates artifacts to assist with requirements building.</a:t>
          </a:r>
          <a:endParaRPr lang="en-US" sz="1100" kern="1200" dirty="0"/>
        </a:p>
      </dsp:txBody>
      <dsp:txXfrm>
        <a:off x="2806273" y="391169"/>
        <a:ext cx="1532242" cy="983105"/>
      </dsp:txXfrm>
    </dsp:sp>
    <dsp:sp modelId="{A4EC4CFF-CF64-40DF-89E5-DE84CB2C4998}">
      <dsp:nvSpPr>
        <dsp:cNvPr id="0" name=""/>
        <dsp:cNvSpPr/>
      </dsp:nvSpPr>
      <dsp:spPr>
        <a:xfrm>
          <a:off x="4635099" y="459186"/>
          <a:ext cx="563913" cy="8470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dsp:txBody>
      <dsp:txXfrm>
        <a:off x="4635099" y="628600"/>
        <a:ext cx="394739" cy="508242"/>
      </dsp:txXfrm>
    </dsp:sp>
    <dsp:sp modelId="{25EE1678-2EB1-4E1A-96CF-9ACA420DA06E}">
      <dsp:nvSpPr>
        <dsp:cNvPr id="0" name=""/>
        <dsp:cNvSpPr/>
      </dsp:nvSpPr>
      <dsp:spPr>
        <a:xfrm>
          <a:off x="5433090" y="360583"/>
          <a:ext cx="2307890" cy="10442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Once a project has been green-lighted by CIO or DDAC (or Department has funding of their own), an RFI / RFP Gets created with the EA artifacts included.</a:t>
          </a:r>
          <a:endParaRPr lang="en-US" sz="1100" kern="1200" dirty="0"/>
        </a:p>
      </dsp:txBody>
      <dsp:txXfrm>
        <a:off x="5463676" y="391169"/>
        <a:ext cx="2246718" cy="9831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31327-4A8B-4058-BD1C-C2B4AB6F2323}">
      <dsp:nvSpPr>
        <dsp:cNvPr id="0" name=""/>
        <dsp:cNvSpPr/>
      </dsp:nvSpPr>
      <ds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dsp:txBody>
      <dsp:txXfrm>
        <a:off x="33190" y="33190"/>
        <a:ext cx="4961665" cy="1066797"/>
      </dsp:txXfrm>
    </dsp:sp>
    <dsp:sp modelId="{6F58FB05-ECCE-4FA9-88A4-41B1CAC506BD}">
      <dsp:nvSpPr>
        <dsp:cNvPr id="0" name=""/>
        <dsp:cNvSpPr/>
      </dsp:nvSpPr>
      <ds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dsp:txBody>
      <dsp:txXfrm>
        <a:off x="1727242" y="1226683"/>
        <a:ext cx="3218095" cy="1066797"/>
      </dsp:txXfrm>
    </dsp:sp>
    <dsp:sp modelId="{959E0E08-20B3-436A-8793-3C991A14D664}">
      <dsp:nvSpPr>
        <dsp:cNvPr id="0" name=""/>
        <dsp:cNvSpPr/>
      </dsp:nvSpPr>
      <ds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dsp:txBody>
      <dsp:txXfrm>
        <a:off x="33190" y="2471593"/>
        <a:ext cx="1542079" cy="1066797"/>
      </dsp:txXfrm>
    </dsp:sp>
    <dsp:sp modelId="{4557D394-324B-440F-8EF4-EC3D0B4D933A}">
      <dsp:nvSpPr>
        <dsp:cNvPr id="0" name=""/>
        <dsp:cNvSpPr/>
      </dsp:nvSpPr>
      <ds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dsp:txBody>
      <dsp:txXfrm>
        <a:off x="1727909" y="2471593"/>
        <a:ext cx="1542079" cy="1066797"/>
      </dsp:txXfrm>
    </dsp:sp>
    <dsp:sp modelId="{A6647BDC-E72D-4C49-ACE4-8D01F0010490}">
      <dsp:nvSpPr>
        <dsp:cNvPr id="0" name=""/>
        <dsp:cNvSpPr/>
      </dsp:nvSpPr>
      <ds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dsp:txBody>
      <dsp:txXfrm>
        <a:off x="84916" y="1226683"/>
        <a:ext cx="1542079" cy="1066797"/>
      </dsp:txXfrm>
    </dsp:sp>
    <dsp:sp modelId="{5C32A1F2-2DC9-4712-9D90-5BDE739FE7A7}">
      <dsp:nvSpPr>
        <dsp:cNvPr id="0" name=""/>
        <dsp:cNvSpPr/>
      </dsp:nvSpPr>
      <ds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ln>
          <a:noFill/>
        </a:ln>
        <a:effectLst>
          <a:outerShdw blurRad="51500" dist="25400" dir="5400000" rotWithShape="0">
            <a:srgbClr val="000000">
              <a:alpha val="4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dsp:txBody>
      <dsp:txXfrm>
        <a:off x="3437718" y="2471593"/>
        <a:ext cx="1542079" cy="10667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4ADCF7-BC55-484D-9A27-DCE22879F3A3}" type="datetimeFigureOut">
              <a:rPr lang="en-US" smtClean="0"/>
              <a:t>4/7/2015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9213D-3598-4758-A881-1E82D056EAE4}" type="slidenum">
              <a:rPr lang="en-US" smtClean="0"/>
              <a:t>‹#›</a:t>
            </a:fld>
            <a:endParaRPr lang="en-US"/>
          </a:p>
        </p:txBody>
      </p:sp>
    </p:spTree>
    <p:extLst>
      <p:ext uri="{BB962C8B-B14F-4D97-AF65-F5344CB8AC3E}">
        <p14:creationId xmlns:p14="http://schemas.microsoft.com/office/powerpoint/2010/main" val="2494942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5</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10</a:t>
            </a:fld>
            <a:endParaRPr lang="en-US" dirty="0"/>
          </a:p>
        </p:txBody>
      </p:sp>
    </p:spTree>
    <p:extLst>
      <p:ext uri="{BB962C8B-B14F-4D97-AF65-F5344CB8AC3E}">
        <p14:creationId xmlns:p14="http://schemas.microsoft.com/office/powerpoint/2010/main" val="255864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11</a:t>
            </a:fld>
            <a:endParaRPr lang="en-US" dirty="0"/>
          </a:p>
        </p:txBody>
      </p:sp>
    </p:spTree>
    <p:extLst>
      <p:ext uri="{BB962C8B-B14F-4D97-AF65-F5344CB8AC3E}">
        <p14:creationId xmlns:p14="http://schemas.microsoft.com/office/powerpoint/2010/main" val="144845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12</a:t>
            </a:fld>
            <a:endParaRPr lang="en-US" dirty="0"/>
          </a:p>
        </p:txBody>
      </p:sp>
    </p:spTree>
    <p:extLst>
      <p:ext uri="{BB962C8B-B14F-4D97-AF65-F5344CB8AC3E}">
        <p14:creationId xmlns:p14="http://schemas.microsoft.com/office/powerpoint/2010/main" val="309185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13</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14</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15</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16</a:t>
            </a:fld>
            <a:endParaRPr lang="en-US" dirty="0"/>
          </a:p>
        </p:txBody>
      </p:sp>
    </p:spTree>
    <p:extLst>
      <p:ext uri="{BB962C8B-B14F-4D97-AF65-F5344CB8AC3E}">
        <p14:creationId xmlns:p14="http://schemas.microsoft.com/office/powerpoint/2010/main" val="310106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9213D-3598-4758-A881-1E82D056EAE4}" type="slidenum">
              <a:rPr lang="en-US" smtClean="0"/>
              <a:t>17</a:t>
            </a:fld>
            <a:endParaRPr lang="en-US" dirty="0"/>
          </a:p>
        </p:txBody>
      </p:sp>
    </p:spTree>
    <p:extLst>
      <p:ext uri="{BB962C8B-B14F-4D97-AF65-F5344CB8AC3E}">
        <p14:creationId xmlns:p14="http://schemas.microsoft.com/office/powerpoint/2010/main" val="33271246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1.xml"/><Relationship Id="rId7" Type="http://schemas.openxmlformats.org/officeDocument/2006/relationships/image" Target="../media/image1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lassy_earth_ne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400" y="-304800"/>
            <a:ext cx="10464800" cy="7848600"/>
          </a:xfrm>
          <a:prstGeom prst="rect">
            <a:avLst/>
          </a:prstGeom>
        </p:spPr>
      </p:pic>
      <p:sp>
        <p:nvSpPr>
          <p:cNvPr id="9" name="Click_Box"/>
          <p:cNvSpPr/>
          <p:nvPr/>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2971" y="-1491343"/>
            <a:ext cx="9144000" cy="6858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6542" y="-1469571"/>
            <a:ext cx="9144000" cy="6858000"/>
          </a:xfrm>
          <a:prstGeom prst="rect">
            <a:avLst/>
          </a:prstGeom>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hasCustomPrompt="1"/>
          </p:nvPr>
        </p:nvSpPr>
        <p:spPr>
          <a:xfrm>
            <a:off x="4800600" y="4648200"/>
            <a:ext cx="3581400" cy="1470025"/>
          </a:xfrm>
          <a:ln>
            <a:noFill/>
          </a:ln>
        </p:spPr>
        <p:txBody>
          <a:bodyPr anchor="b">
            <a:normAutofit/>
          </a:bodyPr>
          <a:lstStyle>
            <a:lvl1pPr algn="l">
              <a:defRPr sz="3200">
                <a:solidFill>
                  <a:schemeClr val="accent1">
                    <a:lumMod val="75000"/>
                  </a:schemeClr>
                </a:solidFill>
              </a:defRPr>
            </a:lvl1pPr>
          </a:lstStyle>
          <a:p>
            <a:r>
              <a:rPr lang="en-US" dirty="0" smtClean="0"/>
              <a:t>Title</a:t>
            </a:r>
            <a:endParaRPr lang="en-US" dirty="0"/>
          </a:p>
        </p:txBody>
      </p:sp>
    </p:spTree>
    <p:extLst>
      <p:ext uri="{BB962C8B-B14F-4D97-AF65-F5344CB8AC3E}">
        <p14:creationId xmlns:p14="http://schemas.microsoft.com/office/powerpoint/2010/main" val="7576215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66" fill="hold"/>
                                            <p:tgtEl>
                                              <p:spTgt spid="7"/>
                                            </p:tgtEl>
                                          </p:cBhvr>
                                        </p:cmd>
                                      </p:childTnLst>
                                    </p:cTn>
                                  </p:par>
                                  <p:par>
                                    <p:cTn id="7" presetID="2" presetClass="entr" presetSubtype="2" decel="5600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800" fill="hold"/>
                                            <p:tgtEl>
                                              <p:spTgt spid="2"/>
                                            </p:tgtEl>
                                            <p:attrNameLst>
                                              <p:attrName>ppt_x</p:attrName>
                                            </p:attrNameLst>
                                          </p:cBhvr>
                                          <p:tavLst>
                                            <p:tav tm="0">
                                              <p:val>
                                                <p:strVal val="1+#ppt_w/2"/>
                                              </p:val>
                                            </p:tav>
                                            <p:tav tm="100000">
                                              <p:val>
                                                <p:strVal val="#ppt_x"/>
                                              </p:val>
                                            </p:tav>
                                          </p:tavLst>
                                        </p:anim>
                                        <p:anim calcmode="lin" valueType="num">
                                          <p:cBhvr additive="base">
                                            <p:cTn id="10" dur="8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decel="5600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800" fill="hold"/>
                                            <p:tgtEl>
                                              <p:spTgt spid="3"/>
                                            </p:tgtEl>
                                            <p:attrNameLst>
                                              <p:attrName>ppt_x</p:attrName>
                                            </p:attrNameLst>
                                          </p:cBhvr>
                                          <p:tavLst>
                                            <p:tav tm="0">
                                              <p:val>
                                                <p:strVal val="1+#ppt_w/2"/>
                                              </p:val>
                                            </p:tav>
                                            <p:tav tm="100000">
                                              <p:val>
                                                <p:strVal val="#ppt_x"/>
                                              </p:val>
                                            </p:tav>
                                          </p:tavLst>
                                        </p:anim>
                                        <p:anim calcmode="lin" valueType="num">
                                          <p:cBhvr additive="base">
                                            <p:cTn id="14" dur="8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28750">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14:bounceEnd="28750">
                                          <p:cBhvr additive="base">
                                            <p:cTn id="17" dur="800" fill="hold"/>
                                            <p:tgtEl>
                                              <p:spTgt spid="11"/>
                                            </p:tgtEl>
                                            <p:attrNameLst>
                                              <p:attrName>ppt_x</p:attrName>
                                            </p:attrNameLst>
                                          </p:cBhvr>
                                          <p:tavLst>
                                            <p:tav tm="0">
                                              <p:val>
                                                <p:strVal val="1+#ppt_w/2"/>
                                              </p:val>
                                            </p:tav>
                                            <p:tav tm="100000">
                                              <p:val>
                                                <p:strVal val="#ppt_x"/>
                                              </p:val>
                                            </p:tav>
                                          </p:tavLst>
                                        </p:anim>
                                        <p:anim calcmode="lin" valueType="num" p14:bounceEnd="28750">
                                          <p:cBhvr additive="base">
                                            <p:cTn id="18" dur="8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28750">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14:bounceEnd="28750">
                                          <p:cBhvr additive="base">
                                            <p:cTn id="21" dur="800" fill="hold"/>
                                            <p:tgtEl>
                                              <p:spTgt spid="10"/>
                                            </p:tgtEl>
                                            <p:attrNameLst>
                                              <p:attrName>ppt_x</p:attrName>
                                            </p:attrNameLst>
                                          </p:cBhvr>
                                          <p:tavLst>
                                            <p:tav tm="0">
                                              <p:val>
                                                <p:strVal val="1+#ppt_w/2"/>
                                              </p:val>
                                            </p:tav>
                                            <p:tav tm="100000">
                                              <p:val>
                                                <p:strVal val="#ppt_x"/>
                                              </p:val>
                                            </p:tav>
                                          </p:tavLst>
                                        </p:anim>
                                        <p:anim calcmode="lin" valueType="num" p14:bounceEnd="28750">
                                          <p:cBhvr additive="base">
                                            <p:cTn id="22"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childTnLst>
            </p:cTn>
          </p:par>
        </p:tnLst>
        <p:bldLst>
          <p:bldP spid="3" grpId="0">
            <p:tmplLst>
              <p:tmpl>
                <p:tnLst>
                  <p:par>
                    <p:cTn presetID="2" presetClass="entr" presetSubtype="2" decel="56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800" fill="hold"/>
                            <p:tgtEl>
                              <p:spTgt spid="3"/>
                            </p:tgtEl>
                            <p:attrNameLst>
                              <p:attrName>ppt_x</p:attrName>
                            </p:attrNameLst>
                          </p:cBhvr>
                          <p:tavLst>
                            <p:tav tm="0">
                              <p:val>
                                <p:strVal val="1+#ppt_w/2"/>
                              </p:val>
                            </p:tav>
                            <p:tav tm="100000">
                              <p:val>
                                <p:strVal val="#ppt_x"/>
                              </p:val>
                            </p:tav>
                          </p:tavLst>
                        </p:anim>
                        <p:anim calcmode="lin" valueType="num">
                          <p:cBhvr additive="base">
                            <p:cTn dur="800" fill="hold"/>
                            <p:tgtEl>
                              <p:spTgt spid="3"/>
                            </p:tgtEl>
                            <p:attrNameLst>
                              <p:attrName>ppt_y</p:attrName>
                            </p:attrNameLst>
                          </p:cBhvr>
                          <p:tavLst>
                            <p:tav tm="0">
                              <p:val>
                                <p:strVal val="#ppt_y"/>
                              </p:val>
                            </p:tav>
                            <p:tav tm="100000">
                              <p:val>
                                <p:strVal val="#ppt_y"/>
                              </p:val>
                            </p:tav>
                          </p:tavLst>
                        </p:anim>
                      </p:childTnLst>
                    </p:cTn>
                  </p:par>
                </p:tnLst>
              </p:tmpl>
            </p:tmplLst>
          </p:bldP>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966" fill="hold"/>
                                            <p:tgtEl>
                                              <p:spTgt spid="7"/>
                                            </p:tgtEl>
                                          </p:cBhvr>
                                        </p:cmd>
                                      </p:childTnLst>
                                    </p:cTn>
                                  </p:par>
                                  <p:par>
                                    <p:cTn id="7" presetID="2" presetClass="entr" presetSubtype="2" decel="5600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800" fill="hold"/>
                                            <p:tgtEl>
                                              <p:spTgt spid="2"/>
                                            </p:tgtEl>
                                            <p:attrNameLst>
                                              <p:attrName>ppt_x</p:attrName>
                                            </p:attrNameLst>
                                          </p:cBhvr>
                                          <p:tavLst>
                                            <p:tav tm="0">
                                              <p:val>
                                                <p:strVal val="1+#ppt_w/2"/>
                                              </p:val>
                                            </p:tav>
                                            <p:tav tm="100000">
                                              <p:val>
                                                <p:strVal val="#ppt_x"/>
                                              </p:val>
                                            </p:tav>
                                          </p:tavLst>
                                        </p:anim>
                                        <p:anim calcmode="lin" valueType="num">
                                          <p:cBhvr additive="base">
                                            <p:cTn id="10" dur="8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decel="56000" fill="hold" grpId="0" nodeType="withEffect">
                                      <p:stCondLst>
                                        <p:cond delay="10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800" fill="hold"/>
                                            <p:tgtEl>
                                              <p:spTgt spid="3"/>
                                            </p:tgtEl>
                                            <p:attrNameLst>
                                              <p:attrName>ppt_x</p:attrName>
                                            </p:attrNameLst>
                                          </p:cBhvr>
                                          <p:tavLst>
                                            <p:tav tm="0">
                                              <p:val>
                                                <p:strVal val="1+#ppt_w/2"/>
                                              </p:val>
                                            </p:tav>
                                            <p:tav tm="100000">
                                              <p:val>
                                                <p:strVal val="#ppt_x"/>
                                              </p:val>
                                            </p:tav>
                                          </p:tavLst>
                                        </p:anim>
                                        <p:anim calcmode="lin" valueType="num">
                                          <p:cBhvr additive="base">
                                            <p:cTn id="14" dur="800" fill="hold"/>
                                            <p:tgtEl>
                                              <p:spTgt spid="3"/>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800" fill="hold"/>
                                            <p:tgtEl>
                                              <p:spTgt spid="11"/>
                                            </p:tgtEl>
                                            <p:attrNameLst>
                                              <p:attrName>ppt_x</p:attrName>
                                            </p:attrNameLst>
                                          </p:cBhvr>
                                          <p:tavLst>
                                            <p:tav tm="0">
                                              <p:val>
                                                <p:strVal val="1+#ppt_w/2"/>
                                              </p:val>
                                            </p:tav>
                                            <p:tav tm="100000">
                                              <p:val>
                                                <p:strVal val="#ppt_x"/>
                                              </p:val>
                                            </p:tav>
                                          </p:tavLst>
                                        </p:anim>
                                        <p:anim calcmode="lin" valueType="num">
                                          <p:cBhvr additive="base">
                                            <p:cTn id="18" dur="8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5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800" fill="hold"/>
                                            <p:tgtEl>
                                              <p:spTgt spid="10"/>
                                            </p:tgtEl>
                                            <p:attrNameLst>
                                              <p:attrName>ppt_x</p:attrName>
                                            </p:attrNameLst>
                                          </p:cBhvr>
                                          <p:tavLst>
                                            <p:tav tm="0">
                                              <p:val>
                                                <p:strVal val="1+#ppt_w/2"/>
                                              </p:val>
                                            </p:tav>
                                            <p:tav tm="100000">
                                              <p:val>
                                                <p:strVal val="#ppt_x"/>
                                              </p:val>
                                            </p:tav>
                                          </p:tavLst>
                                        </p:anim>
                                        <p:anim calcmode="lin" valueType="num">
                                          <p:cBhvr additive="base">
                                            <p:cTn id="22" dur="8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7"/>
                    </p:tgtEl>
                  </p:cMediaNode>
                </p:video>
              </p:childTnLst>
            </p:cTn>
          </p:par>
        </p:tnLst>
        <p:bldLst>
          <p:bldP spid="3" grpId="0">
            <p:tmplLst>
              <p:tmpl>
                <p:tnLst>
                  <p:par>
                    <p:cTn xmlns:p14="http://schemas.microsoft.com/office/powerpoint/2010/main" presetID="2" presetClass="entr" presetSubtype="2" decel="5600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800" fill="hold"/>
                            <p:tgtEl>
                              <p:spTgt spid="3"/>
                            </p:tgtEl>
                            <p:attrNameLst>
                              <p:attrName>ppt_x</p:attrName>
                            </p:attrNameLst>
                          </p:cBhvr>
                          <p:tavLst>
                            <p:tav tm="0">
                              <p:val>
                                <p:strVal val="1+#ppt_w/2"/>
                              </p:val>
                            </p:tav>
                            <p:tav tm="100000">
                              <p:val>
                                <p:strVal val="#ppt_x"/>
                              </p:val>
                            </p:tav>
                          </p:tavLst>
                        </p:anim>
                        <p:anim calcmode="lin" valueType="num">
                          <p:cBhvr additive="base">
                            <p:cTn dur="800" fill="hold"/>
                            <p:tgtEl>
                              <p:spTgt spid="3"/>
                            </p:tgtEl>
                            <p:attrNameLst>
                              <p:attrName>ppt_y</p:attrName>
                            </p:attrNameLst>
                          </p:cBhvr>
                          <p:tavLst>
                            <p:tav tm="0">
                              <p:val>
                                <p:strVal val="#ppt_y"/>
                              </p:val>
                            </p:tav>
                            <p:tav tm="100000">
                              <p:val>
                                <p:strVal val="#ppt_y"/>
                              </p:val>
                            </p:tav>
                          </p:tavLst>
                        </p:anim>
                      </p:childTnLst>
                    </p:cTn>
                  </p:par>
                </p:tnLst>
              </p:tmpl>
            </p:tmplLst>
          </p:bldP>
          <p:bldP spid="2" grpId="0"/>
        </p:bld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F85D2830-6C70-4ADC-9E74-3FA96F0665B1}"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6EC0F7C-558A-4B00-920D-05DE906F2367}" type="slidenum">
              <a:rPr lang="en-US" smtClean="0"/>
              <a:pPr>
                <a:defRPr/>
              </a:pPr>
              <a:t>‹#›</a:t>
            </a:fld>
            <a:endParaRPr lang="en-US"/>
          </a:p>
        </p:txBody>
      </p:sp>
    </p:spTree>
    <p:extLst>
      <p:ext uri="{BB962C8B-B14F-4D97-AF65-F5344CB8AC3E}">
        <p14:creationId xmlns:p14="http://schemas.microsoft.com/office/powerpoint/2010/main" val="19097476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nchor="b"/>
          <a:lstStyle>
            <a:lvl1pPr algn="r">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E60288E-8359-4103-A272-F55FDAAE970F}"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CC9CE44-3E4D-4772-8583-CDCAF632894A}" type="slidenum">
              <a:rPr lang="en-US" smtClean="0"/>
              <a:pPr>
                <a:defRPr/>
              </a:pPr>
              <a:t>‹#›</a:t>
            </a:fld>
            <a:endParaRPr lang="en-US"/>
          </a:p>
        </p:txBody>
      </p:sp>
    </p:spTree>
    <p:extLst>
      <p:ext uri="{BB962C8B-B14F-4D97-AF65-F5344CB8AC3E}">
        <p14:creationId xmlns:p14="http://schemas.microsoft.com/office/powerpoint/2010/main" val="5321518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BDDFEC-8376-4D69-A1ED-2E5FE296E2EB}"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CE83C50-3F56-40E0-AF9F-1EDE3EECF4C5}" type="slidenum">
              <a:rPr lang="en-US" smtClean="0"/>
              <a:pPr>
                <a:defRPr/>
              </a:pPr>
              <a:t>‹#›</a:t>
            </a:fld>
            <a:endParaRPr lang="en-US"/>
          </a:p>
        </p:txBody>
      </p:sp>
    </p:spTree>
    <p:extLst>
      <p:ext uri="{BB962C8B-B14F-4D97-AF65-F5344CB8AC3E}">
        <p14:creationId xmlns:p14="http://schemas.microsoft.com/office/powerpoint/2010/main" val="37125037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94C1AC2E-1020-4619-AC40-8D3163C98598}"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87F9ABF-AD7F-41A6-83B6-94360AE4AC2D}" type="slidenum">
              <a:rPr lang="en-US" smtClean="0"/>
              <a:pPr>
                <a:defRPr/>
              </a:pPr>
              <a:t>‹#›</a:t>
            </a:fld>
            <a:endParaRPr lang="en-US"/>
          </a:p>
        </p:txBody>
      </p:sp>
    </p:spTree>
    <p:extLst>
      <p:ext uri="{BB962C8B-B14F-4D97-AF65-F5344CB8AC3E}">
        <p14:creationId xmlns:p14="http://schemas.microsoft.com/office/powerpoint/2010/main" val="27876058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pPr>
              <a:defRPr/>
            </a:pPr>
            <a:fld id="{E1377B1E-F572-42A9-B716-91F655ACFDF3}" type="slidenum">
              <a:rPr lang="en-US" smtClean="0"/>
              <a:pPr>
                <a:defRPr/>
              </a:pPr>
              <a:t>‹#›</a:t>
            </a:fld>
            <a:endParaRPr lang="en-US"/>
          </a:p>
        </p:txBody>
      </p:sp>
      <p:sp>
        <p:nvSpPr>
          <p:cNvPr id="10" name="Footer Placeholder 9"/>
          <p:cNvSpPr>
            <a:spLocks noGrp="1"/>
          </p:cNvSpPr>
          <p:nvPr>
            <p:ph type="ftr" sz="quarter" idx="15"/>
          </p:nvPr>
        </p:nvSpPr>
        <p:spPr/>
        <p:txBody>
          <a:bodyPr/>
          <a:lstStyle/>
          <a:p>
            <a:pPr>
              <a:defRPr/>
            </a:pPr>
            <a:endParaRPr lang="en-US"/>
          </a:p>
        </p:txBody>
      </p:sp>
      <p:sp>
        <p:nvSpPr>
          <p:cNvPr id="12" name="Title 11"/>
          <p:cNvSpPr>
            <a:spLocks noGrp="1"/>
          </p:cNvSpPr>
          <p:nvPr>
            <p:ph type="title"/>
          </p:nvPr>
        </p:nvSpPr>
        <p:spPr>
          <a:xfrm>
            <a:off x="990600" y="152400"/>
            <a:ext cx="7620000" cy="71596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538947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83582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225279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endParaRPr lang="en-US"/>
          </a:p>
        </p:txBody>
      </p:sp>
      <p:sp>
        <p:nvSpPr>
          <p:cNvPr id="4" name="Slide Number Placeholder 3"/>
          <p:cNvSpPr>
            <a:spLocks noGrp="1"/>
          </p:cNvSpPr>
          <p:nvPr>
            <p:ph type="sldNum" sz="quarter" idx="11"/>
          </p:nvPr>
        </p:nvSpPr>
        <p:spPr/>
        <p:txBody>
          <a:bodyPr/>
          <a:lstStyle/>
          <a:p>
            <a:pPr>
              <a:defRPr/>
            </a:pPr>
            <a:fld id="{E1377B1E-F572-42A9-B716-91F655ACFDF3}" type="slidenum">
              <a:rPr lang="en-US" smtClean="0"/>
              <a:pPr>
                <a:defRPr/>
              </a:pPr>
              <a:t>‹#›</a:t>
            </a:fld>
            <a:endParaRPr lang="en-US"/>
          </a:p>
        </p:txBody>
      </p:sp>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smtClean="0"/>
              <a:t>Click to edit Master text styles</a:t>
            </a:r>
          </a:p>
        </p:txBody>
      </p:sp>
    </p:spTree>
    <p:extLst>
      <p:ext uri="{BB962C8B-B14F-4D97-AF65-F5344CB8AC3E}">
        <p14:creationId xmlns:p14="http://schemas.microsoft.com/office/powerpoint/2010/main" val="68609725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Animated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Click_Box"/>
          <p:cNvSpPr/>
          <p:nvPr userDrawn="1"/>
        </p:nvSpPr>
        <p:spPr>
          <a:xfrm>
            <a:off x="-381000" y="-304800"/>
            <a:ext cx="10439400" cy="78486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1229" y="743857"/>
            <a:ext cx="8957437" cy="713740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sp>
        <p:nvSpPr>
          <p:cNvPr id="4" name="Date Placeholder 3"/>
          <p:cNvSpPr>
            <a:spLocks noGrp="1"/>
          </p:cNvSpPr>
          <p:nvPr>
            <p:ph type="dt" sz="half" idx="10"/>
          </p:nvPr>
        </p:nvSpPr>
        <p:spPr/>
        <p:txBody>
          <a:bodyPr/>
          <a:lstStyle/>
          <a:p>
            <a:fld id="{C61259C5-F156-4DB6-8315-1D076089775B}"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02971" y="-1491343"/>
            <a:ext cx="9144000" cy="6858000"/>
          </a:xfrm>
          <a:prstGeom prst="rect">
            <a:avLst/>
          </a:prstGeom>
        </p:spPr>
      </p:pic>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86542" y="-1469571"/>
            <a:ext cx="9144000" cy="6858000"/>
          </a:xfrm>
          <a:prstGeom prst="rect">
            <a:avLst/>
          </a:prstGeom>
        </p:spPr>
      </p:pic>
      <p:pic>
        <p:nvPicPr>
          <p:cNvPr id="19" name="Picture 1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05600" y="304800"/>
            <a:ext cx="1942293" cy="717804"/>
          </a:xfrm>
          <a:prstGeom prst="rect">
            <a:avLst/>
          </a:prstGeom>
        </p:spPr>
      </p:pic>
      <p:sp>
        <p:nvSpPr>
          <p:cNvPr id="3" name="Subtitle 2"/>
          <p:cNvSpPr>
            <a:spLocks noGrp="1"/>
          </p:cNvSpPr>
          <p:nvPr>
            <p:ph type="subTitle" idx="1"/>
          </p:nvPr>
        </p:nvSpPr>
        <p:spPr>
          <a:xfrm>
            <a:off x="4800600" y="6019800"/>
            <a:ext cx="3581400" cy="1752600"/>
          </a:xfrm>
        </p:spPr>
        <p:txBody>
          <a:bodyPr>
            <a:normAutofit/>
          </a:bodyPr>
          <a:lstStyle>
            <a:lvl1pPr marL="0" indent="0" algn="l">
              <a:buNone/>
              <a:defRPr sz="18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hasCustomPrompt="1"/>
          </p:nvPr>
        </p:nvSpPr>
        <p:spPr>
          <a:xfrm>
            <a:off x="4800600" y="4648200"/>
            <a:ext cx="3581400" cy="1470025"/>
          </a:xfrm>
          <a:ln>
            <a:noFill/>
          </a:ln>
        </p:spPr>
        <p:txBody>
          <a:bodyPr anchor="b">
            <a:normAutofit/>
          </a:bodyPr>
          <a:lstStyle>
            <a:lvl1pPr algn="l">
              <a:defRPr sz="3200">
                <a:solidFill>
                  <a:schemeClr val="accent1">
                    <a:lumMod val="75000"/>
                  </a:schemeClr>
                </a:solidFill>
              </a:defRPr>
            </a:lvl1pPr>
          </a:lstStyle>
          <a:p>
            <a:r>
              <a:rPr lang="en-US" dirty="0" smtClean="0"/>
              <a:t>Title</a:t>
            </a:r>
            <a:endParaRPr lang="en-US" dirty="0"/>
          </a:p>
        </p:txBody>
      </p:sp>
    </p:spTree>
    <p:extLst>
      <p:ext uri="{BB962C8B-B14F-4D97-AF65-F5344CB8AC3E}">
        <p14:creationId xmlns:p14="http://schemas.microsoft.com/office/powerpoint/2010/main" val="339171694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tatic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9D3974-108C-4FE0-9376-30030F5A869C}"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
        <p:nvSpPr>
          <p:cNvPr id="2" name="Title 1"/>
          <p:cNvSpPr>
            <a:spLocks noGrp="1"/>
          </p:cNvSpPr>
          <p:nvPr>
            <p:ph type="ctrTitle"/>
          </p:nvPr>
        </p:nvSpPr>
        <p:spPr>
          <a:xfrm>
            <a:off x="5105400" y="1752600"/>
            <a:ext cx="3581400" cy="1470025"/>
          </a:xfrm>
        </p:spPr>
        <p:txBody>
          <a:bodyPr anchor="b">
            <a:normAutofit/>
          </a:bodyPr>
          <a:lstStyle>
            <a:lvl1pPr algn="r">
              <a:defRPr sz="32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14777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tic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
        <p:nvSpPr>
          <p:cNvPr id="2" name="Title 1"/>
          <p:cNvSpPr>
            <a:spLocks noGrp="1"/>
          </p:cNvSpPr>
          <p:nvPr>
            <p:ph type="ctrTitle"/>
          </p:nvPr>
        </p:nvSpPr>
        <p:spPr>
          <a:xfrm>
            <a:off x="5105400" y="1752600"/>
            <a:ext cx="3581400" cy="1470025"/>
          </a:xfrm>
        </p:spPr>
        <p:txBody>
          <a:bodyPr anchor="b">
            <a:normAutofit/>
          </a:bodyPr>
          <a:lstStyle>
            <a:lvl1pPr algn="r">
              <a:defRPr sz="32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05400" y="3124200"/>
            <a:ext cx="3581400" cy="1752600"/>
          </a:xfrm>
        </p:spPr>
        <p:txBody>
          <a:bodyPr>
            <a:normAutofit/>
          </a:bodyPr>
          <a:lstStyle>
            <a:lvl1pPr marL="0" indent="0" algn="r">
              <a:buNone/>
              <a:defRPr sz="1800">
                <a:solidFill>
                  <a:schemeClr val="accent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8546737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1229" y="743857"/>
            <a:ext cx="8957437" cy="7137400"/>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pic>
        <p:nvPicPr>
          <p:cNvPr id="10" name="Picture 9" hidden="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70314" y="-1502228"/>
            <a:ext cx="9144000" cy="6858000"/>
          </a:xfrm>
          <a:prstGeom prst="rect">
            <a:avLst/>
          </a:prstGeom>
        </p:spPr>
      </p:pic>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5800" y="-304800"/>
            <a:ext cx="9144000" cy="6858000"/>
          </a:xfrm>
          <a:prstGeom prst="rect">
            <a:avLst/>
          </a:prstGeom>
        </p:spPr>
      </p:pic>
      <p:sp>
        <p:nvSpPr>
          <p:cNvPr id="4" name="Date Placeholder 3"/>
          <p:cNvSpPr>
            <a:spLocks noGrp="1"/>
          </p:cNvSpPr>
          <p:nvPr>
            <p:ph type="dt" sz="half" idx="10"/>
          </p:nvPr>
        </p:nvSpPr>
        <p:spPr/>
        <p:txBody>
          <a:bodyPr/>
          <a:lstStyle/>
          <a:p>
            <a:fld id="{2C2D8846-9F27-4843-9B79-F7F01493375B}" type="datetime1">
              <a:rPr lang="en-US" smtClean="0"/>
              <a:t>4/7/2015</a:t>
            </a:fld>
            <a:endParaRPr lang="en-US"/>
          </a:p>
        </p:txBody>
      </p:sp>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5" name="Picture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162800" y="5410200"/>
            <a:ext cx="1633993" cy="603867"/>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014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10" name="Picture 9" hidden="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lvl1pPr algn="l">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AF4A87-5168-464A-B3B6-FE0BFA75A17A}"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83635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54504D-E393-41EA-AB81-EA69277B09A0}"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179174623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19AF23-4179-4DAE-AF2D-2CE9D6E5A0F1}"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16830426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B9E9AF-C19C-48FD-AFBC-018D3E5DB9C3}" type="datetime1">
              <a:rPr lang="en-US" smtClean="0"/>
              <a:t>4/7/2015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75140492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C83B6C-AB43-44D0-8DE2-08C30766203B}" type="datetime1">
              <a:rPr lang="en-US" smtClean="0"/>
              <a:t>4/7/2015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3D4356-750F-43A5-86F1-332F9B8C8A9C}"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2514600"/>
            <a:ext cx="5486400" cy="4114800"/>
          </a:xfrm>
          <a:prstGeom prst="rect">
            <a:avLst/>
          </a:prstGeom>
        </p:spPr>
      </p:pic>
    </p:spTree>
    <p:extLst>
      <p:ext uri="{BB962C8B-B14F-4D97-AF65-F5344CB8AC3E}">
        <p14:creationId xmlns:p14="http://schemas.microsoft.com/office/powerpoint/2010/main" val="217895843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3F017-40AA-41DB-BFC6-E273E1142FA6}" type="datetime1">
              <a:rPr lang="en-US" smtClean="0"/>
              <a:t>4/7/2015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44634789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7887"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77887"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B4C277-FB54-4B16-8D14-3AD2FF365878}"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40086871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2286000" cy="1143000"/>
          </a:xfrm>
        </p:spPr>
        <p:txBody>
          <a:bodyPr anchor="b"/>
          <a:lstStyle>
            <a:lvl1pPr algn="r">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962870" y="304801"/>
            <a:ext cx="5892815" cy="434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5800" y="1524000"/>
            <a:ext cx="2286000" cy="1600200"/>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915CA-1770-430C-805E-D21D09707406}" type="datetime1">
              <a:rPr lang="en-US" smtClean="0"/>
              <a:t>4/7/2015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8981612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F6E282-BF5E-4B68-B580-A7BC191D1969}"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42351887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nimated Title and Content">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4" name="glassy_earth_ne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304800"/>
            <a:ext cx="10464800" cy="78486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44000" cy="2074545"/>
          </a:xfrm>
          <a:prstGeom prst="rect">
            <a:avLst/>
          </a:prstGeom>
        </p:spPr>
      </p:pic>
      <p:pic>
        <p:nvPicPr>
          <p:cNvPr id="10" name="Picture 9" hidden="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0314" y="-1502228"/>
            <a:ext cx="9144000" cy="6858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800" y="-304800"/>
            <a:ext cx="9144000" cy="6858000"/>
          </a:xfrm>
          <a:prstGeom prst="rect">
            <a:avLst/>
          </a:prstGeom>
        </p:spPr>
      </p:pic>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3" name="Content Placeholder 2"/>
          <p:cNvSpPr>
            <a:spLocks noGrp="1"/>
          </p:cNvSpPr>
          <p:nvPr>
            <p:ph idx="1"/>
          </p:nvPr>
        </p:nvSpPr>
        <p:spPr>
          <a:xfrm>
            <a:off x="1143000" y="1189037"/>
            <a:ext cx="7620000" cy="5135563"/>
          </a:xfrm>
        </p:spPr>
        <p:txBody>
          <a:bodyPr/>
          <a:lstStyle>
            <a:lvl1pPr>
              <a:defRPr>
                <a:solidFill>
                  <a:schemeClr val="accent2">
                    <a:lumMod val="75000"/>
                  </a:schemeClr>
                </a:solidFill>
              </a:defRPr>
            </a:lvl1pPr>
            <a:lvl2pPr>
              <a:defRPr>
                <a:solidFill>
                  <a:schemeClr val="accent2">
                    <a:lumMod val="75000"/>
                  </a:schemeClr>
                </a:solidFill>
              </a:defRPr>
            </a:lvl2pPr>
            <a:lvl3pPr>
              <a:defRPr>
                <a:solidFill>
                  <a:schemeClr val="accent2">
                    <a:lumMod val="75000"/>
                  </a:schemeClr>
                </a:solidFill>
              </a:defRPr>
            </a:lvl3pPr>
            <a:lvl4pPr>
              <a:defRPr>
                <a:solidFill>
                  <a:schemeClr val="accent2">
                    <a:lumMod val="75000"/>
                  </a:schemeClr>
                </a:solidFill>
              </a:defRPr>
            </a:lvl4pPr>
            <a:lvl5pPr>
              <a:defRPr>
                <a:solidFill>
                  <a:schemeClr val="accent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
        <p:nvSpPr>
          <p:cNvPr id="2" name="Title 1"/>
          <p:cNvSpPr>
            <a:spLocks noGrp="1"/>
          </p:cNvSpPr>
          <p:nvPr>
            <p:ph type="title"/>
          </p:nvPr>
        </p:nvSpPr>
        <p:spPr>
          <a:xfrm>
            <a:off x="1143000" y="473075"/>
            <a:ext cx="7620000" cy="715962"/>
          </a:xfrm>
        </p:spPr>
        <p:txBody>
          <a:bodyPr>
            <a:normAutofit/>
          </a:bodyPr>
          <a:lstStyle>
            <a:lvl1pPr algn="l">
              <a:defRPr sz="3600">
                <a:solidFill>
                  <a:schemeClr val="accent1">
                    <a:lumMod val="75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247138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par>
                              <p:cTn id="8" fill="hold">
                                <p:stCondLst>
                                  <p:cond delay="1100"/>
                                </p:stCondLst>
                                <p:childTnLst>
                                  <p:par>
                                    <p:cTn id="9" presetID="10" presetClass="entr" presetSubtype="0" fill="hold" grpId="0" nodeType="afterEffect">
                                      <p:stCondLst>
                                        <p:cond delay="1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par>
                                    <p:cTn id="12" presetID="10" presetClass="entr" presetSubtype="0" fill="hold" grpId="0" nodeType="withEffect">
                                      <p:stCondLst>
                                        <p:cond delay="16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17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19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2" presetClass="entr" presetSubtype="2" fill="hold" nodeType="withEffect" p14:presetBounceEnd="28750">
                                      <p:stCondLst>
                                        <p:cond delay="700"/>
                                      </p:stCondLst>
                                      <p:childTnLst>
                                        <p:set>
                                          <p:cBhvr>
                                            <p:cTn id="28" dur="1" fill="hold">
                                              <p:stCondLst>
                                                <p:cond delay="0"/>
                                              </p:stCondLst>
                                            </p:cTn>
                                            <p:tgtEl>
                                              <p:spTgt spid="17"/>
                                            </p:tgtEl>
                                            <p:attrNameLst>
                                              <p:attrName>style.visibility</p:attrName>
                                            </p:attrNameLst>
                                          </p:cBhvr>
                                          <p:to>
                                            <p:strVal val="visible"/>
                                          </p:to>
                                        </p:set>
                                        <p:anim calcmode="lin" valueType="num" p14:bounceEnd="28750">
                                          <p:cBhvr additive="base">
                                            <p:cTn id="29" dur="800" fill="hold"/>
                                            <p:tgtEl>
                                              <p:spTgt spid="17"/>
                                            </p:tgtEl>
                                            <p:attrNameLst>
                                              <p:attrName>ppt_x</p:attrName>
                                            </p:attrNameLst>
                                          </p:cBhvr>
                                          <p:tavLst>
                                            <p:tav tm="0">
                                              <p:val>
                                                <p:strVal val="1+#ppt_w/2"/>
                                              </p:val>
                                            </p:tav>
                                            <p:tav tm="100000">
                                              <p:val>
                                                <p:strVal val="#ppt_x"/>
                                              </p:val>
                                            </p:tav>
                                          </p:tavLst>
                                        </p:anim>
                                        <p:anim calcmode="lin" valueType="num" p14:bounceEnd="28750">
                                          <p:cBhvr additive="base">
                                            <p:cTn id="30" dur="8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28750">
                                      <p:stCondLst>
                                        <p:cond delay="600"/>
                                      </p:stCondLst>
                                      <p:childTnLst>
                                        <p:set>
                                          <p:cBhvr>
                                            <p:cTn id="32" dur="1" fill="hold">
                                              <p:stCondLst>
                                                <p:cond delay="0"/>
                                              </p:stCondLst>
                                            </p:cTn>
                                            <p:tgtEl>
                                              <p:spTgt spid="11"/>
                                            </p:tgtEl>
                                            <p:attrNameLst>
                                              <p:attrName>style.visibility</p:attrName>
                                            </p:attrNameLst>
                                          </p:cBhvr>
                                          <p:to>
                                            <p:strVal val="visible"/>
                                          </p:to>
                                        </p:set>
                                        <p:anim calcmode="lin" valueType="num" p14:bounceEnd="28750">
                                          <p:cBhvr additive="base">
                                            <p:cTn id="33" dur="800" fill="hold"/>
                                            <p:tgtEl>
                                              <p:spTgt spid="11"/>
                                            </p:tgtEl>
                                            <p:attrNameLst>
                                              <p:attrName>ppt_x</p:attrName>
                                            </p:attrNameLst>
                                          </p:cBhvr>
                                          <p:tavLst>
                                            <p:tav tm="0">
                                              <p:val>
                                                <p:strVal val="1+#ppt_w/2"/>
                                              </p:val>
                                            </p:tav>
                                            <p:tav tm="100000">
                                              <p:val>
                                                <p:strVal val="#ppt_x"/>
                                              </p:val>
                                            </p:tav>
                                          </p:tavLst>
                                        </p:anim>
                                        <p:anim calcmode="lin" valueType="num" p14:bounceEnd="28750">
                                          <p:cBhvr additive="base">
                                            <p:cTn id="34" dur="800" fill="hold"/>
                                            <p:tgtEl>
                                              <p:spTgt spid="11"/>
                                            </p:tgtEl>
                                            <p:attrNameLst>
                                              <p:attrName>ppt_y</p:attrName>
                                            </p:attrNameLst>
                                          </p:cBhvr>
                                          <p:tavLst>
                                            <p:tav tm="0">
                                              <p:val>
                                                <p:strVal val="#ppt_y"/>
                                              </p:val>
                                            </p:tav>
                                            <p:tav tm="100000">
                                              <p:val>
                                                <p:strVal val="#ppt_y"/>
                                              </p:val>
                                            </p:tav>
                                          </p:tavLst>
                                        </p:anim>
                                      </p:childTnLst>
                                    </p:cTn>
                                  </p:par>
                                  <p:par>
                                    <p:cTn id="35" presetID="1" presetClass="mediacall" presetSubtype="0" fill="hold" nodeType="withEffect">
                                      <p:stCondLst>
                                        <p:cond delay="0"/>
                                      </p:stCondLst>
                                      <p:childTnLst>
                                        <p:cmd type="call" cmd="playFrom(0.0)">
                                          <p:cBhvr>
                                            <p:cTn id="36" dur="399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4"/>
                    </p:tgtEl>
                  </p:cMediaNode>
                </p:video>
              </p:childTnLst>
            </p:cTn>
          </p:par>
        </p:tnLst>
        <p:bldLst>
          <p:bldP spid="3" grpId="0" build="p">
            <p:tmplLst>
              <p:tmpl lvl="1">
                <p:tnLst>
                  <p:par>
                    <p:cTn presetID="10" presetClass="entr" presetSubtype="0" fill="hold" nodeType="withEffect">
                      <p:stCondLst>
                        <p:cond delay="16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17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1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19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2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par>
                              <p:cTn id="8" fill="hold">
                                <p:stCondLst>
                                  <p:cond delay="1100"/>
                                </p:stCondLst>
                                <p:childTnLst>
                                  <p:par>
                                    <p:cTn id="9" presetID="10" presetClass="entr" presetSubtype="0" fill="hold" grpId="0" nodeType="afterEffect">
                                      <p:stCondLst>
                                        <p:cond delay="1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600"/>
                                            <p:tgtEl>
                                              <p:spTgt spid="2"/>
                                            </p:tgtEl>
                                          </p:cBhvr>
                                        </p:animEffect>
                                      </p:childTnLst>
                                    </p:cTn>
                                  </p:par>
                                  <p:par>
                                    <p:cTn id="12" presetID="10" presetClass="entr" presetSubtype="0" fill="hold" grpId="0" nodeType="withEffect">
                                      <p:stCondLst>
                                        <p:cond delay="160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17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180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190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2" presetClass="entr" presetSubtype="2" fill="hold" nodeType="withEffect">
                                      <p:stCondLst>
                                        <p:cond delay="7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800" fill="hold"/>
                                            <p:tgtEl>
                                              <p:spTgt spid="17"/>
                                            </p:tgtEl>
                                            <p:attrNameLst>
                                              <p:attrName>ppt_x</p:attrName>
                                            </p:attrNameLst>
                                          </p:cBhvr>
                                          <p:tavLst>
                                            <p:tav tm="0">
                                              <p:val>
                                                <p:strVal val="1+#ppt_w/2"/>
                                              </p:val>
                                            </p:tav>
                                            <p:tav tm="100000">
                                              <p:val>
                                                <p:strVal val="#ppt_x"/>
                                              </p:val>
                                            </p:tav>
                                          </p:tavLst>
                                        </p:anim>
                                        <p:anim calcmode="lin" valueType="num">
                                          <p:cBhvr additive="base">
                                            <p:cTn id="30" dur="8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6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800" fill="hold"/>
                                            <p:tgtEl>
                                              <p:spTgt spid="11"/>
                                            </p:tgtEl>
                                            <p:attrNameLst>
                                              <p:attrName>ppt_x</p:attrName>
                                            </p:attrNameLst>
                                          </p:cBhvr>
                                          <p:tavLst>
                                            <p:tav tm="0">
                                              <p:val>
                                                <p:strVal val="1+#ppt_w/2"/>
                                              </p:val>
                                            </p:tav>
                                            <p:tav tm="100000">
                                              <p:val>
                                                <p:strVal val="#ppt_x"/>
                                              </p:val>
                                            </p:tav>
                                          </p:tavLst>
                                        </p:anim>
                                        <p:anim calcmode="lin" valueType="num">
                                          <p:cBhvr additive="base">
                                            <p:cTn id="34" dur="800" fill="hold"/>
                                            <p:tgtEl>
                                              <p:spTgt spid="11"/>
                                            </p:tgtEl>
                                            <p:attrNameLst>
                                              <p:attrName>ppt_y</p:attrName>
                                            </p:attrNameLst>
                                          </p:cBhvr>
                                          <p:tavLst>
                                            <p:tav tm="0">
                                              <p:val>
                                                <p:strVal val="#ppt_y"/>
                                              </p:val>
                                            </p:tav>
                                            <p:tav tm="100000">
                                              <p:val>
                                                <p:strVal val="#ppt_y"/>
                                              </p:val>
                                            </p:tav>
                                          </p:tavLst>
                                        </p:anim>
                                      </p:childTnLst>
                                    </p:cTn>
                                  </p:par>
                                  <p:par>
                                    <p:cTn id="35" presetID="1" presetClass="mediacall" presetSubtype="0" fill="hold" nodeType="withEffect">
                                      <p:stCondLst>
                                        <p:cond delay="0"/>
                                      </p:stCondLst>
                                      <p:childTnLst>
                                        <p:cmd type="call" cmd="playFrom(0.0)">
                                          <p:cBhvr>
                                            <p:cTn id="36" dur="399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14"/>
                    </p:tgtEl>
                  </p:cMediaNode>
                </p:video>
              </p:childTnLst>
            </p:cTn>
          </p:par>
        </p:tnLst>
        <p:bldLst>
          <p:bldP spid="3" grpId="0" uiExpand="1" build="p">
            <p:tmplLst>
              <p:tmpl lvl="1">
                <p:tnLst>
                  <p:par>
                    <p:cTn xmlns:p14="http://schemas.microsoft.com/office/powerpoint/2010/main" presetID="10" presetClass="entr" presetSubtype="0" fill="hold" nodeType="withEffect">
                      <p:stCondLst>
                        <p:cond delay="16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xmlns:p14="http://schemas.microsoft.com/office/powerpoint/2010/main" presetID="10" presetClass="entr" presetSubtype="0" fill="hold" nodeType="withEffect">
                      <p:stCondLst>
                        <p:cond delay="17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xmlns:p14="http://schemas.microsoft.com/office/powerpoint/2010/main" presetID="10" presetClass="entr" presetSubtype="0" fill="hold" nodeType="withEffect">
                      <p:stCondLst>
                        <p:cond delay="18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xmlns:p14="http://schemas.microsoft.com/office/powerpoint/2010/main" presetID="10" presetClass="entr" presetSubtype="0" fill="hold" nodeType="withEffect">
                      <p:stCondLst>
                        <p:cond delay="19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xmlns:p14="http://schemas.microsoft.com/office/powerpoint/2010/main" presetID="10" presetClass="entr" presetSubtype="0" fill="hold" nodeType="withEffect">
                      <p:stCondLst>
                        <p:cond delay="20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 grpId="0"/>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4CBDFA-4E4D-4F5B-8167-48C3E7F3D5D4}" type="datetime1">
              <a:rPr lang="en-US" smtClean="0"/>
              <a:t>4/7/2015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D4356-750F-43A5-86F1-332F9B8C8A9C}" type="slidenum">
              <a:rPr lang="en-US" smtClean="0"/>
              <a:t>‹#›</a:t>
            </a:fld>
            <a:endParaRPr lang="en-US"/>
          </a:p>
        </p:txBody>
      </p:sp>
    </p:spTree>
    <p:extLst>
      <p:ext uri="{BB962C8B-B14F-4D97-AF65-F5344CB8AC3E}">
        <p14:creationId xmlns:p14="http://schemas.microsoft.com/office/powerpoint/2010/main" val="269339263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371601"/>
            <a:ext cx="3505200" cy="3810000"/>
          </a:xfrm>
        </p:spPr>
        <p:txBody>
          <a:bodyPr>
            <a:normAutofit/>
          </a:bodyPr>
          <a:lstStyle>
            <a:lvl1pPr marL="0" indent="0">
              <a:buFontTx/>
              <a:buNone/>
              <a:defRPr sz="1200" b="0">
                <a:solidFill>
                  <a:schemeClr val="bg1"/>
                </a:solidFill>
              </a:defRPr>
            </a:lvl1pPr>
            <a:lvl2pPr marL="1828800" indent="-1828800">
              <a:buFontTx/>
              <a:buNone/>
              <a:defRPr sz="1200">
                <a:solidFill>
                  <a:schemeClr val="bg1"/>
                </a:solidFill>
              </a:defRPr>
            </a:lvl2pPr>
            <a:lvl3pPr marL="1828800" indent="-1828800">
              <a:buFontTx/>
              <a:buNone/>
              <a:defRPr sz="1200">
                <a:solidFill>
                  <a:schemeClr val="bg1"/>
                </a:solidFill>
              </a:defRPr>
            </a:lvl3pPr>
            <a:lvl4pPr marL="1828800" indent="-1828800">
              <a:buFontTx/>
              <a:buNone/>
              <a:defRPr sz="1200">
                <a:solidFill>
                  <a:schemeClr val="bg1"/>
                </a:solidFill>
              </a:defRPr>
            </a:lvl4pPr>
            <a:lvl5pPr marL="1828800" indent="-182880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29200" y="1371601"/>
            <a:ext cx="3429000" cy="3810000"/>
          </a:xfrm>
        </p:spPr>
        <p:txBody>
          <a:bodyPr>
            <a:normAutofit/>
          </a:bodyPr>
          <a:lstStyle>
            <a:lvl1pPr marL="0" indent="0">
              <a:buFontTx/>
              <a:buNone/>
              <a:defRPr sz="1200" b="0">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990600" y="152400"/>
            <a:ext cx="7620000" cy="71596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27719109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4572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048001"/>
            <a:ext cx="2743200" cy="2666999"/>
          </a:xfrm>
        </p:spPr>
        <p:txBody>
          <a:bodyPr lIns="274320" tIns="0" rIns="182880">
            <a:normAutofit/>
          </a:bodyPr>
          <a:lstStyle>
            <a:lvl1pPr>
              <a:lnSpc>
                <a:spcPts val="2000"/>
              </a:lnSpc>
              <a:defRPr sz="18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457200" y="1066801"/>
            <a:ext cx="2743200" cy="1905000"/>
          </a:xfrm>
        </p:spPr>
        <p:txBody>
          <a:bodyPr>
            <a:no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76600" y="1066801"/>
            <a:ext cx="26670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066801"/>
            <a:ext cx="2743200" cy="1905000"/>
          </a:xfrm>
        </p:spPr>
        <p:txBody>
          <a:bodyPr>
            <a:normAutofit/>
          </a:bodyPr>
          <a:lstStyle>
            <a:lvl1pPr>
              <a:defRPr sz="2000">
                <a:solidFill>
                  <a:schemeClr val="bg1"/>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2482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1017638" y="1143000"/>
            <a:ext cx="3429000" cy="18288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4572000" y="1219200"/>
            <a:ext cx="3810000" cy="2057399"/>
          </a:xfrm>
        </p:spPr>
        <p:txBody>
          <a:bodyPr>
            <a:normAutofit/>
          </a:bodyPr>
          <a:lstStyle>
            <a:lvl1pPr marL="0" indent="0" algn="l">
              <a:buFontTx/>
              <a:buNone/>
              <a:defRPr sz="1400" b="1">
                <a:solidFill>
                  <a:schemeClr val="bg1"/>
                </a:solidFill>
              </a:defRPr>
            </a:lvl1pPr>
            <a:lvl2pPr marL="0" indent="0" algn="l">
              <a:buFontTx/>
              <a:buNone/>
              <a:defRPr sz="1200">
                <a:solidFill>
                  <a:schemeClr val="bg1"/>
                </a:solidFill>
              </a:defRPr>
            </a:lvl2pPr>
            <a:lvl3pPr marL="0" indent="0" algn="l">
              <a:buFontTx/>
              <a:buNone/>
              <a:defRPr sz="1200">
                <a:solidFill>
                  <a:schemeClr val="bg1"/>
                </a:solidFill>
              </a:defRPr>
            </a:lvl3pPr>
            <a:lvl4pPr marL="0" indent="0" algn="l">
              <a:buFontTx/>
              <a:buNone/>
              <a:defRPr sz="1200">
                <a:solidFill>
                  <a:schemeClr val="bg1"/>
                </a:solidFill>
              </a:defRPr>
            </a:lvl4pPr>
            <a:lvl5pPr marL="0" indent="0" algn="l">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half" idx="14"/>
          </p:nvPr>
        </p:nvSpPr>
        <p:spPr>
          <a:xfrm>
            <a:off x="4778477" y="3505200"/>
            <a:ext cx="3429000" cy="1981200"/>
          </a:xfrm>
        </p:spPr>
        <p:txBody>
          <a:bodyPr>
            <a:normAutofit/>
          </a:bodyPr>
          <a:lstStyle>
            <a:lvl1pPr>
              <a:defRPr sz="2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990600" y="2895600"/>
            <a:ext cx="3429000" cy="3048000"/>
          </a:xfrm>
        </p:spPr>
        <p:txBody>
          <a:bodyPr>
            <a:normAutofit/>
          </a:bodyPr>
          <a:lstStyle>
            <a:lvl1pPr marL="0" indent="0">
              <a:buFontTx/>
              <a:buNone/>
              <a:defRPr sz="1400" b="1">
                <a:solidFill>
                  <a:schemeClr val="bg1"/>
                </a:solidFill>
              </a:defRPr>
            </a:lvl1pPr>
            <a:lvl2pPr marL="0" indent="0">
              <a:buFontTx/>
              <a:buNone/>
              <a:defRPr sz="1200">
                <a:solidFill>
                  <a:schemeClr val="bg1"/>
                </a:solidFill>
              </a:defRPr>
            </a:lvl2pPr>
            <a:lvl3pPr marL="0" indent="0">
              <a:buFontTx/>
              <a:buNone/>
              <a:defRPr sz="1200">
                <a:solidFill>
                  <a:schemeClr val="bg1"/>
                </a:solidFill>
              </a:defRPr>
            </a:lvl3pPr>
            <a:lvl4pPr marL="0" indent="0">
              <a:buFontTx/>
              <a:buNone/>
              <a:defRPr sz="1200">
                <a:solidFill>
                  <a:schemeClr val="bg1"/>
                </a:solidFill>
              </a:defRPr>
            </a:lvl4pPr>
            <a:lvl5pPr marL="0" indent="0">
              <a:buFontTx/>
              <a:buNone/>
              <a:defRPr sz="1200">
                <a:solidFill>
                  <a:schemeClr val="bg1"/>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7181730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791200" y="1524000"/>
            <a:ext cx="3048000" cy="4297363"/>
          </a:xfrm>
        </p:spPr>
        <p:txBody>
          <a:bodyPr/>
          <a:lstStyle>
            <a:lvl1pPr marL="0" indent="0">
              <a:lnSpc>
                <a:spcPts val="1600"/>
              </a:lnSpc>
              <a:buNone/>
              <a:defRPr sz="1400">
                <a:solidFill>
                  <a:schemeClr val="tx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p:txBody>
          <a:bodyPr>
            <a:normAutofit/>
          </a:bodyPr>
          <a:lstStyle>
            <a:lvl1pPr algn="ctr" defTabSz="914400" rtl="0" eaLnBrk="1" latinLnBrk="0" hangingPunct="1">
              <a:spcBef>
                <a:spcPct val="0"/>
              </a:spcBef>
              <a:buNone/>
              <a:defRPr lang="en-US" sz="4000" b="1" kern="120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8" name="Text Placeholder 10"/>
          <p:cNvSpPr>
            <a:spLocks noGrp="1"/>
          </p:cNvSpPr>
          <p:nvPr>
            <p:ph type="body" sz="quarter" idx="13"/>
          </p:nvPr>
        </p:nvSpPr>
        <p:spPr>
          <a:xfrm>
            <a:off x="762000" y="914400"/>
            <a:ext cx="7620000" cy="457200"/>
          </a:xfrm>
        </p:spPr>
        <p:txBody>
          <a:bodyPr>
            <a:normAutofit/>
          </a:bodyPr>
          <a:lstStyle>
            <a:lvl1pPr algn="ctr">
              <a:buFontTx/>
              <a:buNone/>
              <a:defRPr sz="2000">
                <a:solidFill>
                  <a:schemeClr val="accent1">
                    <a:lumMod val="50000"/>
                  </a:schemeClr>
                </a:solidFill>
              </a:defRPr>
            </a:lvl1pPr>
          </a:lstStyle>
          <a:p>
            <a:pPr lvl="0"/>
            <a:r>
              <a:rPr lang="en-US" smtClean="0"/>
              <a:t>Click to edit Master text styles</a:t>
            </a:r>
          </a:p>
        </p:txBody>
      </p:sp>
    </p:spTree>
    <p:extLst>
      <p:ext uri="{BB962C8B-B14F-4D97-AF65-F5344CB8AC3E}">
        <p14:creationId xmlns:p14="http://schemas.microsoft.com/office/powerpoint/2010/main" val="62395900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2667000" y="33528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12" name="Text Placeholder 8"/>
          <p:cNvSpPr>
            <a:spLocks noGrp="1"/>
          </p:cNvSpPr>
          <p:nvPr>
            <p:ph type="body" sz="quarter" idx="16"/>
          </p:nvPr>
        </p:nvSpPr>
        <p:spPr>
          <a:xfrm>
            <a:off x="2667000" y="16764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4" name="Text Placeholder 8"/>
          <p:cNvSpPr>
            <a:spLocks noGrp="1"/>
          </p:cNvSpPr>
          <p:nvPr>
            <p:ph type="body" sz="quarter" idx="17"/>
          </p:nvPr>
        </p:nvSpPr>
        <p:spPr>
          <a:xfrm>
            <a:off x="2667000" y="25146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5" name="Text Placeholder 8"/>
          <p:cNvSpPr>
            <a:spLocks noGrp="1"/>
          </p:cNvSpPr>
          <p:nvPr>
            <p:ph type="body" sz="quarter" idx="18"/>
          </p:nvPr>
        </p:nvSpPr>
        <p:spPr>
          <a:xfrm>
            <a:off x="2667000" y="41910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6" name="Text Placeholder 8"/>
          <p:cNvSpPr>
            <a:spLocks noGrp="1"/>
          </p:cNvSpPr>
          <p:nvPr>
            <p:ph type="body" sz="quarter" idx="19"/>
          </p:nvPr>
        </p:nvSpPr>
        <p:spPr>
          <a:xfrm>
            <a:off x="2667000" y="5029200"/>
            <a:ext cx="6324600" cy="838200"/>
          </a:xfrm>
        </p:spPr>
        <p:txBody>
          <a:bodyPr>
            <a:normAutofit/>
          </a:bodyPr>
          <a:lstStyle>
            <a:lvl1pPr marL="57150" indent="0">
              <a:buFontTx/>
              <a:buNone/>
              <a:defRPr sz="1800" baseline="0">
                <a:solidFill>
                  <a:schemeClr val="accent1">
                    <a:lumMod val="75000"/>
                  </a:schemeClr>
                </a:solidFill>
              </a:defRPr>
            </a:lvl1pPr>
          </a:lstStyle>
          <a:p>
            <a:pPr lvl="0"/>
            <a:r>
              <a:rPr lang="en-US" smtClean="0"/>
              <a:t>Click to edit Master text styles</a:t>
            </a:r>
          </a:p>
        </p:txBody>
      </p:sp>
      <p:sp>
        <p:nvSpPr>
          <p:cNvPr id="13" name="Text Placeholder 10"/>
          <p:cNvSpPr>
            <a:spLocks noGrp="1"/>
          </p:cNvSpPr>
          <p:nvPr>
            <p:ph type="body" sz="quarter" idx="13"/>
          </p:nvPr>
        </p:nvSpPr>
        <p:spPr>
          <a:xfrm>
            <a:off x="762000" y="1066800"/>
            <a:ext cx="7620000" cy="457200"/>
          </a:xfrm>
        </p:spPr>
        <p:txBody>
          <a:bodyPr>
            <a:normAutofit/>
          </a:bodyPr>
          <a:lstStyle>
            <a:lvl1pPr algn="ctr">
              <a:buFontTx/>
              <a:buNone/>
              <a:defRPr sz="2400"/>
            </a:lvl1pPr>
          </a:lstStyle>
          <a:p>
            <a:pPr lvl="0"/>
            <a:r>
              <a:rPr lang="en-US" smtClean="0"/>
              <a:t>Click to edit Master text styles</a:t>
            </a:r>
          </a:p>
        </p:txBody>
      </p:sp>
    </p:spTree>
    <p:extLst>
      <p:ext uri="{BB962C8B-B14F-4D97-AF65-F5344CB8AC3E}">
        <p14:creationId xmlns:p14="http://schemas.microsoft.com/office/powerpoint/2010/main" val="325849288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Rounded Rectangle 29"/>
          <p:cNvSpPr/>
          <p:nvPr/>
        </p:nvSpPr>
        <p:spPr>
          <a:xfrm>
            <a:off x="5407339" y="3961546"/>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Rounded Rectangle 30"/>
          <p:cNvSpPr/>
          <p:nvPr/>
        </p:nvSpPr>
        <p:spPr>
          <a:xfrm>
            <a:off x="7373646" y="4060129"/>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dirty="0"/>
          </a:p>
        </p:txBody>
      </p:sp>
      <p:sp>
        <p:nvSpPr>
          <p:cNvPr id="9" name="Subtitle 8"/>
          <p:cNvSpPr>
            <a:spLocks noGrp="1"/>
          </p:cNvSpPr>
          <p:nvPr>
            <p:ph type="subTitle" idx="1"/>
          </p:nvPr>
        </p:nvSpPr>
        <p:spPr>
          <a:xfrm>
            <a:off x="457200" y="386476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6583680" y="4206240"/>
            <a:ext cx="960120" cy="457200"/>
          </a:xfrm>
        </p:spPr>
        <p:txBody>
          <a:bodyPr/>
          <a:lstStyle/>
          <a:p>
            <a:pPr>
              <a:defRPr/>
            </a:pPr>
            <a:fld id="{BC28B8F5-4AF0-4D06-9C52-35801CF774F2}" type="datetimeFigureOut">
              <a:rPr lang="en-US" smtClean="0"/>
              <a:pPr>
                <a:defRPr/>
              </a:pPr>
              <a:t>4/7/2015</a:t>
            </a:fld>
            <a:endParaRPr lang="en-US"/>
          </a:p>
        </p:txBody>
      </p:sp>
      <p:sp>
        <p:nvSpPr>
          <p:cNvPr id="17" name="Footer Placeholder 16"/>
          <p:cNvSpPr>
            <a:spLocks noGrp="1"/>
          </p:cNvSpPr>
          <p:nvPr>
            <p:ph type="ftr" sz="quarter" idx="11"/>
          </p:nvPr>
        </p:nvSpPr>
        <p:spPr>
          <a:xfrm>
            <a:off x="5257800" y="4205288"/>
            <a:ext cx="1321592" cy="457200"/>
          </a:xfrm>
        </p:spPr>
        <p:txBody>
          <a:bodyPr/>
          <a:lstStyle/>
          <a:p>
            <a:pPr>
              <a:defRPr/>
            </a:pPr>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pPr>
              <a:defRPr/>
            </a:pPr>
            <a:fld id="{E1377B1E-F572-42A9-B716-91F655ACFDF3}" type="slidenum">
              <a:rPr lang="en-US" smtClean="0"/>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295648"/>
            <a:ext cx="7772400" cy="1509712"/>
          </a:xfrm>
        </p:spPr>
        <p:txBody>
          <a:bodyPr anchor="t"/>
          <a:lstStyle>
            <a:lvl1pPr marL="32004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1301636-6190-4A83-BD7C-39319083EC99}"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060FA33-0C42-49DD-AF55-6B35F625388D}"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tatic Title and Content">
    <p:spTree>
      <p:nvGrpSpPr>
        <p:cNvPr id="1" name=""/>
        <p:cNvGrpSpPr/>
        <p:nvPr/>
      </p:nvGrpSpPr>
      <p:grpSpPr>
        <a:xfrm>
          <a:off x="0" y="0"/>
          <a:ext cx="0" cy="0"/>
          <a:chOff x="0" y="0"/>
          <a:chExt cx="0" cy="0"/>
        </a:xfrm>
      </p:grpSpPr>
      <p:pic>
        <p:nvPicPr>
          <p:cNvPr id="10" name="Picture 9"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lvl1pPr algn="l">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377B1E-F572-42A9-B716-91F655ACFDF3}" type="slidenum">
              <a:rPr lang="en-US" smtClean="0"/>
              <a:pPr>
                <a:defRPr/>
              </a:pPr>
              <a:t>‹#›</a:t>
            </a:fld>
            <a:endParaRPr lang="en-US"/>
          </a:p>
        </p:txBody>
      </p:sp>
    </p:spTree>
    <p:extLst>
      <p:ext uri="{BB962C8B-B14F-4D97-AF65-F5344CB8AC3E}">
        <p14:creationId xmlns:p14="http://schemas.microsoft.com/office/powerpoint/2010/main" val="2822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9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Rectangle 9"/>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3" name="Rectangle 12"/>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4" name="Rectangle 13"/>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8" name="Rounded Rectangle 17"/>
          <p:cNvSpPr/>
          <p:nvPr/>
        </p:nvSpPr>
        <p:spPr>
          <a:xfrm>
            <a:off x="5407339" y="497504"/>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9" name="Rounded Rectangle 18"/>
          <p:cNvSpPr/>
          <p:nvPr/>
        </p:nvSpPr>
        <p:spPr>
          <a:xfrm>
            <a:off x="7373646" y="588943"/>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0" name="Rectangle 19"/>
          <p:cNvSpPr/>
          <p:nvPr/>
        </p:nvSpPr>
        <p:spPr>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1" name="Rectangle 20"/>
          <p:cNvSpPr/>
          <p:nvPr/>
        </p:nvSpPr>
        <p:spPr>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Rectangle 21"/>
          <p:cNvSpPr/>
          <p:nvPr/>
        </p:nvSpPr>
        <p:spPr>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Rectangle 22"/>
          <p:cNvSpPr/>
          <p:nvPr/>
        </p:nvSpPr>
        <p:spPr>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4" name="Rectangle 23"/>
          <p:cNvSpPr/>
          <p:nvPr/>
        </p:nvSpPr>
        <p:spPr>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5" name="Rectangle 24"/>
          <p:cNvSpPr/>
          <p:nvPr/>
        </p:nvSpPr>
        <p:spPr>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381000" y="220980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1225" y="220980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3"/>
          </p:nvPr>
        </p:nvSpPr>
        <p:spPr>
          <a:xfrm>
            <a:off x="381000" y="267334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18304" y="267334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Date Placeholder 25"/>
          <p:cNvSpPr>
            <a:spLocks noGrp="1"/>
          </p:cNvSpPr>
          <p:nvPr>
            <p:ph type="dt" sz="half" idx="10"/>
          </p:nvPr>
        </p:nvSpPr>
        <p:spPr/>
        <p:txBody>
          <a:bodyPr rtlCol="0"/>
          <a:lstStyle/>
          <a:p>
            <a:pPr>
              <a:defRPr/>
            </a:pPr>
            <a:fld id="{C61D5D0E-4DF0-43F8-9ECA-D6371B91A0AB}" type="datetimeFigureOut">
              <a:rPr lang="en-US" smtClean="0"/>
              <a:pPr>
                <a:defRPr/>
              </a:pPr>
              <a:t>4/7/2015</a:t>
            </a:fld>
            <a:endParaRPr lang="en-US"/>
          </a:p>
        </p:txBody>
      </p:sp>
      <p:sp>
        <p:nvSpPr>
          <p:cNvPr id="27" name="Slide Number Placeholder 26"/>
          <p:cNvSpPr>
            <a:spLocks noGrp="1"/>
          </p:cNvSpPr>
          <p:nvPr>
            <p:ph type="sldNum" sz="quarter" idx="11"/>
          </p:nvPr>
        </p:nvSpPr>
        <p:spPr/>
        <p:txBody>
          <a:bodyPr rtlCol="0"/>
          <a:lstStyle/>
          <a:p>
            <a:pPr>
              <a:defRPr/>
            </a:pPr>
            <a:fld id="{B9580644-857E-419C-B22A-C23F0138BEDE}" type="slidenum">
              <a:rPr lang="en-US" smtClean="0"/>
              <a:pPr>
                <a:defRPr/>
              </a:pPr>
              <a:t>‹#›</a:t>
            </a:fld>
            <a:endParaRPr lang="en-US"/>
          </a:p>
        </p:txBody>
      </p:sp>
      <p:sp>
        <p:nvSpPr>
          <p:cNvPr id="28" name="Footer Placeholder 27"/>
          <p:cNvSpPr>
            <a:spLocks noGrp="1"/>
          </p:cNvSpPr>
          <p:nvPr>
            <p:ph type="ftr" sz="quarter" idx="12"/>
          </p:nvPr>
        </p:nvSpPr>
        <p:spPr/>
        <p:txBody>
          <a:bodyPr rtlCol="0"/>
          <a:lstStyle/>
          <a:p>
            <a:pPr>
              <a:defRPr/>
            </a:pPr>
            <a:endParaRPr lang="en-US"/>
          </a:p>
        </p:txBody>
      </p:sp>
    </p:spTree>
  </p:cSld>
  <p:clrMapOvr>
    <a:masterClrMapping/>
  </p:clrMapOvr>
  <p:transition spd="slow">
    <p:wipe dir="d"/>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6583680" y="612648"/>
            <a:ext cx="957264" cy="457200"/>
          </a:xfrm>
        </p:spPr>
        <p:txBody>
          <a:bodyPr/>
          <a:lstStyle/>
          <a:p>
            <a:pPr>
              <a:defRPr/>
            </a:pPr>
            <a:fld id="{5F1C0B9A-F919-47ED-AED7-1F5BBEB4E8D8}" type="datetimeFigureOut">
              <a:rPr lang="en-US" smtClean="0"/>
              <a:pPr>
                <a:defRPr/>
              </a:pPr>
              <a:t>4/7/2015</a:t>
            </a:fld>
            <a:endParaRPr lang="en-US"/>
          </a:p>
        </p:txBody>
      </p:sp>
      <p:sp>
        <p:nvSpPr>
          <p:cNvPr id="4" name="Footer Placeholder 3"/>
          <p:cNvSpPr>
            <a:spLocks noGrp="1"/>
          </p:cNvSpPr>
          <p:nvPr>
            <p:ph type="ftr" sz="quarter" idx="11"/>
          </p:nvPr>
        </p:nvSpPr>
        <p:spPr>
          <a:xfrm>
            <a:off x="5257800" y="612648"/>
            <a:ext cx="1325880" cy="457200"/>
          </a:xfrm>
        </p:spPr>
        <p:txBody>
          <a:bodyPr/>
          <a:lstStyle/>
          <a:p>
            <a:pPr>
              <a:defRPr/>
            </a:pPr>
            <a:endParaRPr lang="en-US"/>
          </a:p>
        </p:txBody>
      </p:sp>
      <p:sp>
        <p:nvSpPr>
          <p:cNvPr id="5" name="Slide Number Placeholder 4"/>
          <p:cNvSpPr>
            <a:spLocks noGrp="1"/>
          </p:cNvSpPr>
          <p:nvPr>
            <p:ph type="sldNum" sz="quarter" idx="12"/>
          </p:nvPr>
        </p:nvSpPr>
        <p:spPr>
          <a:xfrm>
            <a:off x="8174736" y="2272"/>
            <a:ext cx="762000" cy="365760"/>
          </a:xfrm>
        </p:spPr>
        <p:txBody>
          <a:bodyPr/>
          <a:lstStyle/>
          <a:p>
            <a:pPr>
              <a:defRPr/>
            </a:pPr>
            <a:fld id="{D108D3CF-9AB4-45D5-9929-04EAB83073A8}"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83EBE1C-1079-4091-B797-9A08A53073FB}" type="datetimeFigureOut">
              <a:rPr lang="en-US" smtClean="0"/>
              <a:pPr>
                <a:defRPr/>
              </a:pPr>
              <a:t>4/7/2015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C287421-33F3-4B2F-B996-1183270A73E4}"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066800"/>
            <a:ext cx="3383280" cy="877824"/>
          </a:xfrm>
        </p:spPr>
        <p:txBody>
          <a:bodyPr anchor="b"/>
          <a:lstStyle>
            <a:lvl1pPr algn="l">
              <a:buNone/>
              <a:defRPr sz="1800" b="1"/>
            </a:lvl1pPr>
          </a:lstStyle>
          <a:p>
            <a:r>
              <a:rPr lang="en-US" smtClean="0"/>
              <a:t>Click to edit Master title style</a:t>
            </a:r>
            <a:endParaRPr lang="en-US" dirty="0"/>
          </a:p>
        </p:txBody>
      </p:sp>
      <p:sp>
        <p:nvSpPr>
          <p:cNvPr id="3" name="Text Placeholder 2"/>
          <p:cNvSpPr>
            <a:spLocks noGrp="1"/>
          </p:cNvSpPr>
          <p:nvPr>
            <p:ph type="body" idx="1"/>
          </p:nvPr>
        </p:nvSpPr>
        <p:spPr>
          <a:xfrm>
            <a:off x="5353496" y="1938337"/>
            <a:ext cx="3383280" cy="4690872"/>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2400" y="776287"/>
            <a:ext cx="5111750"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F85D2830-6C70-4ADC-9E74-3FA96F0665B1}"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6EC0F7C-558A-4B00-920D-05DE906F2367}"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52" y="769088"/>
            <a:ext cx="594360" cy="4628704"/>
          </a:xfrm>
        </p:spPr>
        <p:txBody>
          <a:bodyPr vert="vert270" anchor="b"/>
          <a:lstStyle>
            <a:lvl1pPr algn="l">
              <a:buNone/>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574160" y="769088"/>
            <a:ext cx="4572000" cy="4572000"/>
          </a:xfrm>
        </p:spPr>
        <p:txBody>
          <a:bodyPr/>
          <a:lstStyle>
            <a:lvl1pPr>
              <a:buNone/>
              <a:defRPr sz="3200"/>
            </a:lvl1pPr>
          </a:lstStyle>
          <a:p>
            <a:r>
              <a:rPr lang="en-US" smtClean="0"/>
              <a:t>Click icon to add picture</a:t>
            </a:r>
            <a:endParaRPr lang="en-US" dirty="0"/>
          </a:p>
        </p:txBody>
      </p:sp>
      <p:sp>
        <p:nvSpPr>
          <p:cNvPr id="4" name="Text Placeholder 3"/>
          <p:cNvSpPr>
            <a:spLocks noGrp="1"/>
          </p:cNvSpPr>
          <p:nvPr>
            <p:ph type="body" sz="half" idx="2"/>
          </p:nvPr>
        </p:nvSpPr>
        <p:spPr>
          <a:xfrm>
            <a:off x="5337120" y="1254640"/>
            <a:ext cx="3200400" cy="4087368"/>
          </a:xfrm>
        </p:spPr>
        <p:txBody>
          <a:bodyPr/>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3E60288E-8359-4103-A272-F55FDAAE970F}"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CC9CE44-3E4D-4772-8583-CDCAF632894A}" type="slidenum">
              <a:rPr lang="en-US" smtClean="0"/>
              <a:pPr>
                <a:defRPr/>
              </a:pPr>
              <a:t>‹#›</a:t>
            </a:fld>
            <a:endParaRPr lang="en-US"/>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0" y="17526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38200" y="252413"/>
            <a:ext cx="7772400" cy="1500187"/>
          </a:xfrm>
        </p:spPr>
        <p:txBody>
          <a:bodyPr anchor="b"/>
          <a:lstStyle>
            <a:lvl1pPr marL="0" indent="0">
              <a:buNone/>
              <a:defRPr sz="2000">
                <a:solidFill>
                  <a:schemeClr val="accent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3D2B854C-21B4-45FA-986F-112CEDF8167A}" type="datetimeFigureOut">
              <a:rPr lang="en-US" smtClean="0"/>
              <a:pPr>
                <a:defRPr/>
              </a:pPr>
              <a:t>4/7/2015</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BD650D5-1BD1-4E26-A47C-EF874C3A7865}" type="slidenum">
              <a:rPr lang="en-US" smtClean="0"/>
              <a:pPr>
                <a:defRPr/>
              </a:pPr>
              <a:t>‹#›</a:t>
            </a:fld>
            <a:endParaRPr lang="en-US"/>
          </a:p>
        </p:txBody>
      </p:sp>
    </p:spTree>
    <p:extLst>
      <p:ext uri="{BB962C8B-B14F-4D97-AF65-F5344CB8AC3E}">
        <p14:creationId xmlns:p14="http://schemas.microsoft.com/office/powerpoint/2010/main" val="39815428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1646237"/>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143000"/>
            <a:ext cx="3581400" cy="4983163"/>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1301636-6190-4A83-BD7C-39319083EC99}" type="datetimeFigureOut">
              <a:rPr lang="en-US" smtClean="0"/>
              <a:pPr>
                <a:defRPr/>
              </a:pPr>
              <a:t>4/7/2015</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060FA33-0C42-49DD-AF55-6B35F625388D}" type="slidenum">
              <a:rPr lang="en-US" smtClean="0"/>
              <a:pPr>
                <a:defRPr/>
              </a:pPr>
              <a:t>‹#›</a:t>
            </a:fld>
            <a:endParaRPr lang="en-US"/>
          </a:p>
        </p:txBody>
      </p:sp>
    </p:spTree>
    <p:extLst>
      <p:ext uri="{BB962C8B-B14F-4D97-AF65-F5344CB8AC3E}">
        <p14:creationId xmlns:p14="http://schemas.microsoft.com/office/powerpoint/2010/main" val="275018413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620000" cy="7159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175" y="990600"/>
            <a:ext cx="3654425" cy="639762"/>
          </a:xfrm>
        </p:spPr>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1951037"/>
            <a:ext cx="3654425"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27575" y="990600"/>
            <a:ext cx="3654426" cy="639762"/>
          </a:xfrm>
        </p:spPr>
        <p:txBody>
          <a:bodyPr anchor="b">
            <a:no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4400" y="1951037"/>
            <a:ext cx="3654426" cy="4525963"/>
          </a:xfrm>
        </p:spPr>
        <p:txBody>
          <a:bodyPr>
            <a:normAutofit/>
          </a:bodyPr>
          <a:lstStyle>
            <a:lvl1pPr>
              <a:defRPr sz="1800">
                <a:solidFill>
                  <a:schemeClr val="tx2">
                    <a:lumMod val="50000"/>
                  </a:schemeClr>
                </a:solidFill>
              </a:defRPr>
            </a:lvl1pPr>
            <a:lvl2pPr>
              <a:defRPr sz="1800">
                <a:solidFill>
                  <a:schemeClr val="tx2">
                    <a:lumMod val="50000"/>
                  </a:schemeClr>
                </a:solidFill>
              </a:defRPr>
            </a:lvl2pPr>
            <a:lvl3pPr>
              <a:defRPr sz="1800">
                <a:solidFill>
                  <a:schemeClr val="tx2">
                    <a:lumMod val="50000"/>
                  </a:schemeClr>
                </a:solidFill>
              </a:defRPr>
            </a:lvl3pPr>
            <a:lvl4pPr>
              <a:defRPr sz="1800">
                <a:solidFill>
                  <a:schemeClr val="tx2">
                    <a:lumMod val="50000"/>
                  </a:schemeClr>
                </a:solidFill>
              </a:defRPr>
            </a:lvl4pPr>
            <a:lvl5pPr>
              <a:defRPr sz="1800">
                <a:solidFill>
                  <a:schemeClr val="tx2">
                    <a:lumMod val="50000"/>
                  </a:schemeClr>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C61D5D0E-4DF0-43F8-9ECA-D6371B91A0AB}" type="datetimeFigureOut">
              <a:rPr lang="en-US" smtClean="0"/>
              <a:pPr>
                <a:defRPr/>
              </a:pPr>
              <a:t>4/7/2015</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9580644-857E-419C-B22A-C23F0138BEDE}" type="slidenum">
              <a:rPr lang="en-US" smtClean="0"/>
              <a:pPr>
                <a:defRPr/>
              </a:pPr>
              <a:t>‹#›</a:t>
            </a:fld>
            <a:endParaRPr lang="en-US"/>
          </a:p>
        </p:txBody>
      </p:sp>
    </p:spTree>
    <p:extLst>
      <p:ext uri="{BB962C8B-B14F-4D97-AF65-F5344CB8AC3E}">
        <p14:creationId xmlns:p14="http://schemas.microsoft.com/office/powerpoint/2010/main" val="6464713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5F1C0B9A-F919-47ED-AED7-1F5BBEB4E8D8}" type="datetimeFigureOut">
              <a:rPr lang="en-US" smtClean="0"/>
              <a:pPr>
                <a:defRPr/>
              </a:pPr>
              <a:t>4/7/2015</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D108D3CF-9AB4-45D5-9929-04EAB83073A8}" type="slidenum">
              <a:rPr lang="en-US" smtClean="0"/>
              <a:pPr>
                <a:defRPr/>
              </a:pPr>
              <a:t>‹#›</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514600"/>
            <a:ext cx="5486400" cy="4114800"/>
          </a:xfrm>
          <a:prstGeom prst="rect">
            <a:avLst/>
          </a:prstGeom>
        </p:spPr>
      </p:pic>
    </p:spTree>
    <p:extLst>
      <p:ext uri="{BB962C8B-B14F-4D97-AF65-F5344CB8AC3E}">
        <p14:creationId xmlns:p14="http://schemas.microsoft.com/office/powerpoint/2010/main" val="311700522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83EBE1C-1079-4091-B797-9A08A53073FB}" type="datetimeFigureOut">
              <a:rPr lang="en-US" smtClean="0"/>
              <a:pPr>
                <a:defRPr/>
              </a:pPr>
              <a:t>4/7/2015</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0C287421-33F3-4B2F-B996-1183270A73E4}" type="slidenum">
              <a:rPr lang="en-US" smtClean="0"/>
              <a:pPr>
                <a:defRPr/>
              </a:pPr>
              <a:t>‹#›</a:t>
            </a:fld>
            <a:endParaRPr lang="en-US"/>
          </a:p>
        </p:txBody>
      </p:sp>
    </p:spTree>
    <p:extLst>
      <p:ext uri="{BB962C8B-B14F-4D97-AF65-F5344CB8AC3E}">
        <p14:creationId xmlns:p14="http://schemas.microsoft.com/office/powerpoint/2010/main" val="23400623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5.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4.png"/><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52800" y="914400"/>
            <a:ext cx="9335408" cy="7438572"/>
          </a:xfrm>
          <a:prstGeom prst="rect">
            <a:avLst/>
          </a:prstGeom>
        </p:spPr>
      </p:pic>
      <p:pic>
        <p:nvPicPr>
          <p:cNvPr id="19" name="Picture 1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010400" y="76200"/>
            <a:ext cx="2019300" cy="603867"/>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28B8F5-4AF0-4D06-9C52-35801CF774F2}" type="datetimeFigureOut">
              <a:rPr lang="en-US" smtClean="0"/>
              <a:pPr>
                <a:defRPr/>
              </a:pPr>
              <a:t>4/7/2015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pPr>
              <a:defRPr/>
            </a:pPr>
            <a:fld id="{E1377B1E-F572-42A9-B716-91F655ACFDF3}" type="slidenum">
              <a:rPr lang="en-US" smtClean="0"/>
              <a:pPr>
                <a:defRPr/>
              </a:pPr>
              <a:t>‹#›</a:t>
            </a:fld>
            <a:endParaRPr lang="en-US"/>
          </a:p>
        </p:txBody>
      </p:sp>
      <p:pic>
        <p:nvPicPr>
          <p:cNvPr id="18" name="Picture 1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3400" y="0"/>
            <a:ext cx="9829800" cy="6858000"/>
          </a:xfrm>
          <a:prstGeom prst="rect">
            <a:avLst/>
          </a:prstGeom>
        </p:spPr>
      </p:pic>
      <p:pic>
        <p:nvPicPr>
          <p:cNvPr id="12" name="Picture 1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3400" y="-457200"/>
            <a:ext cx="9144000" cy="6858000"/>
          </a:xfrm>
          <a:prstGeom prst="rect">
            <a:avLst/>
          </a:prstGeom>
        </p:spPr>
      </p:pic>
      <p:sp>
        <p:nvSpPr>
          <p:cNvPr id="2" name="Title Placeholder 1"/>
          <p:cNvSpPr>
            <a:spLocks noGrp="1"/>
          </p:cNvSpPr>
          <p:nvPr>
            <p:ph type="title"/>
          </p:nvPr>
        </p:nvSpPr>
        <p:spPr>
          <a:xfrm>
            <a:off x="990600" y="473075"/>
            <a:ext cx="7620000" cy="7159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600" y="1189037"/>
            <a:ext cx="76200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989934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iming>
    <p:tnLst>
      <p:par>
        <p:cTn id="1" dur="indefinite" restart="never" nodeType="tmRoot"/>
      </p:par>
    </p:tnLst>
  </p:timing>
  <p:txStyles>
    <p:titleStyle>
      <a:lvl1pPr algn="ctr" defTabSz="914400" rtl="0" eaLnBrk="1" latinLnBrk="0" hangingPunct="1">
        <a:spcBef>
          <a:spcPct val="0"/>
        </a:spcBef>
        <a:buNone/>
        <a:defRPr sz="4000" b="1" kern="1200">
          <a:solidFill>
            <a:schemeClr val="accent1">
              <a:lumMod val="75000"/>
            </a:schemeClr>
          </a:solidFill>
          <a:latin typeface="+mj-lt"/>
          <a:ea typeface="+mj-ea"/>
          <a:cs typeface="+mj-cs"/>
        </a:defRPr>
      </a:lvl1pPr>
    </p:titleStyle>
    <p:bodyStyle>
      <a:lvl1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1pPr>
      <a:lvl2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2pPr>
      <a:lvl3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00" y="914400"/>
            <a:ext cx="9335408" cy="7438572"/>
          </a:xfrm>
          <a:prstGeom prst="rect">
            <a:avLst/>
          </a:prstGeom>
        </p:spPr>
      </p:pic>
      <p:pic>
        <p:nvPicPr>
          <p:cNvPr id="19" name="Picture 1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010400" y="76200"/>
            <a:ext cx="2019300" cy="603867"/>
          </a:xfrm>
          <a:prstGeom prst="rect">
            <a:avLst/>
          </a:prstGeom>
        </p:spPr>
      </p:pic>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0EABC2-A707-411B-ADC3-8B0B96869775}" type="datetime1">
              <a:rPr lang="en-US" smtClean="0"/>
              <a:t>4/7/2015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7D3D4356-750F-43A5-86F1-332F9B8C8A9C}" type="slidenum">
              <a:rPr lang="en-US" smtClean="0"/>
              <a:pPr/>
              <a:t>‹#›</a:t>
            </a:fld>
            <a:endParaRPr lang="en-US" dirty="0"/>
          </a:p>
        </p:txBody>
      </p:sp>
      <p:pic>
        <p:nvPicPr>
          <p:cNvPr id="18" name="Picture 1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3400" y="0"/>
            <a:ext cx="9829800" cy="6858000"/>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33400" y="-457200"/>
            <a:ext cx="9144000" cy="6858000"/>
          </a:xfrm>
          <a:prstGeom prst="rect">
            <a:avLst/>
          </a:prstGeom>
        </p:spPr>
      </p:pic>
      <p:sp>
        <p:nvSpPr>
          <p:cNvPr id="2" name="Title Placeholder 1"/>
          <p:cNvSpPr>
            <a:spLocks noGrp="1"/>
          </p:cNvSpPr>
          <p:nvPr>
            <p:ph type="title"/>
          </p:nvPr>
        </p:nvSpPr>
        <p:spPr>
          <a:xfrm>
            <a:off x="990600" y="473075"/>
            <a:ext cx="7620000" cy="7159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90600" y="1189037"/>
            <a:ext cx="7620000" cy="5135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96761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Lst>
  <p:timing>
    <p:tnLst>
      <p:par>
        <p:cTn id="1" dur="indefinite" restart="never" nodeType="tmRoot"/>
      </p:par>
    </p:tnLst>
  </p:timing>
  <p:hf sldNum="0" hdr="0" ftr="0" dt="0"/>
  <p:txStyles>
    <p:titleStyle>
      <a:lvl1pPr algn="ctr" defTabSz="914400" rtl="0" eaLnBrk="1" latinLnBrk="0" hangingPunct="1">
        <a:spcBef>
          <a:spcPct val="0"/>
        </a:spcBef>
        <a:buNone/>
        <a:defRPr sz="4000" b="1" kern="1200">
          <a:solidFill>
            <a:schemeClr val="accent1">
              <a:lumMod val="75000"/>
            </a:schemeClr>
          </a:solidFill>
          <a:latin typeface="+mj-lt"/>
          <a:ea typeface="+mj-ea"/>
          <a:cs typeface="+mj-cs"/>
        </a:defRPr>
      </a:lvl1pPr>
    </p:titleStyle>
    <p:bodyStyle>
      <a:lvl1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1pPr>
      <a:lvl2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2pPr>
      <a:lvl3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3pPr>
      <a:lvl4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4pPr>
      <a:lvl5pPr marL="0" indent="0" algn="l" defTabSz="914400" rtl="0" eaLnBrk="1" latinLnBrk="0" hangingPunct="1">
        <a:spcBef>
          <a:spcPct val="20000"/>
        </a:spcBef>
        <a:buFontTx/>
        <a:buNone/>
        <a:defRPr sz="2000" kern="1200">
          <a:solidFill>
            <a:schemeClr val="accent2">
              <a:lumMod val="7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3" name="Rounded Rectangle 32"/>
          <p:cNvSpPr/>
          <p:nvPr/>
        </p:nvSpPr>
        <p:spPr>
          <a:xfrm>
            <a:off x="5407339" y="497504"/>
            <a:ext cx="3063240" cy="27432"/>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4" name="Rounded Rectangle 33"/>
          <p:cNvSpPr/>
          <p:nvPr/>
        </p:nvSpPr>
        <p:spPr>
          <a:xfrm>
            <a:off x="7373646" y="588943"/>
            <a:ext cx="1600200" cy="36576"/>
          </a:xfrm>
          <a:prstGeom prst="roundRect">
            <a:avLst>
              <a:gd name="adj" fmla="val 16667"/>
            </a:avLst>
          </a:prstGeom>
          <a:solidFill>
            <a:srgbClr val="FFFFFF">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5" name="Rectangle 34"/>
          <p:cNvSpPr/>
          <p:nvPr/>
        </p:nvSpPr>
        <p:spPr>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6" name="Rectangle 35"/>
          <p:cNvSpPr/>
          <p:nvPr/>
        </p:nvSpPr>
        <p:spPr>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37" name="Rectangle 36"/>
          <p:cNvSpPr/>
          <p:nvPr/>
        </p:nvSpPr>
        <p:spPr>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8" name="Rectangle 37"/>
          <p:cNvSpPr/>
          <p:nvPr/>
        </p:nvSpPr>
        <p:spPr>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39" name="Rectangle 38"/>
          <p:cNvSpPr/>
          <p:nvPr/>
        </p:nvSpPr>
        <p:spPr>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40" name="Rectangle 39"/>
          <p:cNvSpPr/>
          <p:nvPr/>
        </p:nvSpPr>
        <p:spPr>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scene3d>
              <a:camera prst="orthographicFront"/>
              <a:lightRig rig="threePt" dir="t"/>
            </a:scene3d>
            <a:sp3d/>
          </a:bodyPr>
          <a:lstStyle/>
          <a:p>
            <a:r>
              <a:rPr lang="en-US" smtClean="0"/>
              <a:t>Click to edit Master title style</a:t>
            </a:r>
            <a:endParaRPr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a:defRPr sz="800">
                <a:solidFill>
                  <a:schemeClr val="accent2"/>
                </a:solidFill>
              </a:defRPr>
            </a:lvl1pPr>
          </a:lstStyle>
          <a:p>
            <a:pPr>
              <a:defRPr/>
            </a:pPr>
            <a:fld id="{BC28B8F5-4AF0-4D06-9C52-35801CF774F2}" type="datetimeFigureOut">
              <a:rPr lang="en-US" smtClean="0"/>
              <a:pPr>
                <a:defRPr/>
              </a:pPr>
              <a:t>4/7/2015</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a:defRPr sz="800">
                <a:solidFill>
                  <a:schemeClr val="accent2"/>
                </a:solidFill>
              </a:defRPr>
            </a:lvl1pPr>
          </a:lstStyle>
          <a:p>
            <a:pPr>
              <a:defRPr/>
            </a:pPr>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a:defRPr sz="1800">
                <a:solidFill>
                  <a:srgbClr val="FFFFFF"/>
                </a:solidFill>
              </a:defRPr>
            </a:lvl1pPr>
          </a:lstStyle>
          <a:p>
            <a:pPr>
              <a:defRPr/>
            </a:pPr>
            <a:fld id="{E1377B1E-F572-42A9-B716-91F655ACFDF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Lst>
  <p:transition spd="slow">
    <p:wipe dir="d"/>
  </p:transition>
  <p:timing>
    <p:tnLst>
      <p:par>
        <p:cTn id="1" dur="indefinite" restart="never" nodeType="tmRoot"/>
      </p:par>
    </p:tnLst>
  </p:timing>
  <p:txStyles>
    <p:titleStyle>
      <a:lvl1pPr algn="l" rtl="0" eaLnBrk="1" latinLnBrk="0" hangingPunct="1">
        <a:spcBef>
          <a:spcPct val="0"/>
        </a:spcBef>
        <a:buNone/>
        <a:defRPr sz="4000" kern="1200">
          <a:solidFill>
            <a:schemeClr val="tx2"/>
          </a:solidFill>
          <a:effectLst>
            <a:outerShdw blurRad="50800" dist="38100" dir="2700000" algn="tl" rotWithShape="0">
              <a:prstClr val="black">
                <a:alpha val="40000"/>
              </a:prstClr>
            </a:outerShdw>
          </a:effectLst>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sz="1400" kern="1200" baseline="0">
          <a:solidFill>
            <a:schemeClr val="accent3"/>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hyperlink" Target="http://austinea.org/definition/default.html#result_of_value" TargetMode="External"/><Relationship Id="rId2" Type="http://schemas.openxmlformats.org/officeDocument/2006/relationships/hyperlink" Target="http://austinea.org/definition/default.html#role" TargetMode="Externa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wmf"/><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4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hyperlink" Target="mailto:Aaron.brown2@austintexas.gov"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381000"/>
            <a:ext cx="6248400" cy="3200400"/>
          </a:xfrm>
        </p:spPr>
        <p:txBody>
          <a:bodyPr>
            <a:normAutofit/>
          </a:bodyPr>
          <a:lstStyle/>
          <a:p>
            <a:pPr fontAlgn="auto">
              <a:spcAft>
                <a:spcPts val="0"/>
              </a:spcAft>
              <a:defRPr/>
            </a:pPr>
            <a:r>
              <a:rPr lang="en-US" dirty="0" smtClean="0"/>
              <a:t>Reading Enterprise Architecture Artifacts</a:t>
            </a:r>
            <a:endParaRPr lang="en-US" sz="3200" dirty="0"/>
          </a:p>
        </p:txBody>
      </p:sp>
      <p:pic>
        <p:nvPicPr>
          <p:cNvPr id="307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1710" y="4648200"/>
            <a:ext cx="1655763"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spTree>
    <p:extLst>
      <p:ext uri="{BB962C8B-B14F-4D97-AF65-F5344CB8AC3E}">
        <p14:creationId xmlns:p14="http://schemas.microsoft.com/office/powerpoint/2010/main" val="26008128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20" y="1556459"/>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16" name="Group 15"/>
          <p:cNvGrpSpPr/>
          <p:nvPr/>
        </p:nvGrpSpPr>
        <p:grpSpPr>
          <a:xfrm>
            <a:off x="1284791" y="1447800"/>
            <a:ext cx="7620002" cy="3828039"/>
            <a:chOff x="761998" y="1697123"/>
            <a:chExt cx="7620002" cy="3828039"/>
          </a:xfrm>
        </p:grpSpPr>
        <p:grpSp>
          <p:nvGrpSpPr>
            <p:cNvPr id="12" name="Group 11"/>
            <p:cNvGrpSpPr/>
            <p:nvPr/>
          </p:nvGrpSpPr>
          <p:grpSpPr>
            <a:xfrm rot="10800000">
              <a:off x="761998" y="1697123"/>
              <a:ext cx="4953002" cy="781050"/>
              <a:chOff x="403617" y="1875367"/>
              <a:chExt cx="3177784" cy="781050"/>
            </a:xfrm>
          </p:grpSpPr>
          <p:sp>
            <p:nvSpPr>
              <p:cNvPr id="13" name="Rectangle 12"/>
              <p:cNvSpPr/>
              <p:nvPr/>
            </p:nvSpPr>
            <p:spPr>
              <a:xfrm rot="10800000">
                <a:off x="403617" y="1949129"/>
                <a:ext cx="94308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Vision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4" name="Right Arrow 13"/>
              <p:cNvSpPr/>
              <p:nvPr/>
            </p:nvSpPr>
            <p:spPr>
              <a:xfrm>
                <a:off x="1355165" y="2038003"/>
                <a:ext cx="515122"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870287" y="1875367"/>
                <a:ext cx="171111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p:cNvSpPr txBox="1"/>
            <p:nvPr/>
          </p:nvSpPr>
          <p:spPr>
            <a:xfrm>
              <a:off x="4267200" y="2478174"/>
              <a:ext cx="4114800" cy="3046988"/>
            </a:xfrm>
            <a:prstGeom prst="rect">
              <a:avLst/>
            </a:prstGeom>
            <a:noFill/>
          </p:spPr>
          <p:txBody>
            <a:bodyPr wrap="square" rtlCol="0">
              <a:spAutoFit/>
            </a:bodyPr>
            <a:lstStyle/>
            <a:p>
              <a:pPr algn="ctr"/>
              <a:r>
                <a:rPr lang="en-US" sz="2400" b="1" dirty="0" smtClean="0">
                  <a:solidFill>
                    <a:srgbClr val="FF0000"/>
                  </a:solidFill>
                </a:rPr>
                <a:t>A Vision Is a State. </a:t>
              </a:r>
            </a:p>
            <a:p>
              <a:pPr algn="ctr"/>
              <a:endParaRPr lang="en-US" sz="2400" b="1" dirty="0">
                <a:solidFill>
                  <a:srgbClr val="FF0000"/>
                </a:solidFill>
              </a:endParaRPr>
            </a:p>
            <a:p>
              <a:pPr algn="ctr"/>
              <a:r>
                <a:rPr lang="en-US" sz="2400" b="1" dirty="0" smtClean="0">
                  <a:solidFill>
                    <a:srgbClr val="FF0000"/>
                  </a:solidFill>
                </a:rPr>
                <a:t>Some point in the future it will look like “this”. </a:t>
              </a:r>
            </a:p>
            <a:p>
              <a:pPr algn="ctr"/>
              <a:endParaRPr lang="en-US" sz="2400" b="1" dirty="0">
                <a:solidFill>
                  <a:srgbClr val="FF0000"/>
                </a:solidFill>
              </a:endParaRPr>
            </a:p>
            <a:p>
              <a:pPr algn="ctr"/>
              <a:r>
                <a:rPr lang="en-US" sz="2400" b="1" dirty="0" smtClean="0">
                  <a:solidFill>
                    <a:srgbClr val="FF0000"/>
                  </a:solidFill>
                </a:rPr>
                <a:t>Example: The Vision… to be rated the best Football team in the world!</a:t>
              </a:r>
              <a:endParaRPr lang="en-US" sz="2400" b="1" dirty="0">
                <a:solidFill>
                  <a:srgbClr val="FF0000"/>
                </a:solidFill>
              </a:endParaRPr>
            </a:p>
          </p:txBody>
        </p:sp>
      </p:grpSp>
      <p:grpSp>
        <p:nvGrpSpPr>
          <p:cNvPr id="21" name="Group 20"/>
          <p:cNvGrpSpPr/>
          <p:nvPr/>
        </p:nvGrpSpPr>
        <p:grpSpPr>
          <a:xfrm>
            <a:off x="1295678" y="1940188"/>
            <a:ext cx="7336082" cy="3634612"/>
            <a:chOff x="952497" y="2206181"/>
            <a:chExt cx="7336082" cy="3634612"/>
          </a:xfrm>
        </p:grpSpPr>
        <p:grpSp>
          <p:nvGrpSpPr>
            <p:cNvPr id="17" name="Group 16"/>
            <p:cNvGrpSpPr/>
            <p:nvPr/>
          </p:nvGrpSpPr>
          <p:grpSpPr>
            <a:xfrm rot="10800000">
              <a:off x="952497" y="2206181"/>
              <a:ext cx="4953002" cy="781050"/>
              <a:chOff x="403617" y="1875367"/>
              <a:chExt cx="3177784" cy="781050"/>
            </a:xfrm>
          </p:grpSpPr>
          <p:sp>
            <p:nvSpPr>
              <p:cNvPr id="18" name="Rectangle 17"/>
              <p:cNvSpPr/>
              <p:nvPr/>
            </p:nvSpPr>
            <p:spPr>
              <a:xfrm rot="10800000">
                <a:off x="403617" y="1949129"/>
                <a:ext cx="94308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Mission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9" name="Right Arrow 18"/>
              <p:cNvSpPr/>
              <p:nvPr/>
            </p:nvSpPr>
            <p:spPr>
              <a:xfrm>
                <a:off x="1355165" y="2038003"/>
                <a:ext cx="515122"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1870287" y="1875367"/>
                <a:ext cx="171111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p:cNvSpPr txBox="1"/>
            <p:nvPr/>
          </p:nvSpPr>
          <p:spPr>
            <a:xfrm>
              <a:off x="4173779" y="3163137"/>
              <a:ext cx="4114800" cy="2677656"/>
            </a:xfrm>
            <a:prstGeom prst="rect">
              <a:avLst/>
            </a:prstGeom>
            <a:noFill/>
          </p:spPr>
          <p:txBody>
            <a:bodyPr wrap="square" rtlCol="0">
              <a:spAutoFit/>
            </a:bodyPr>
            <a:lstStyle/>
            <a:p>
              <a:pPr algn="ctr"/>
              <a:r>
                <a:rPr lang="en-US" sz="2400" b="1" dirty="0" smtClean="0">
                  <a:solidFill>
                    <a:srgbClr val="FF0000"/>
                  </a:solidFill>
                </a:rPr>
                <a:t>A Mission is a summary of capabilities. It describes the organizations purpose. </a:t>
              </a:r>
            </a:p>
            <a:p>
              <a:pPr algn="ctr"/>
              <a:endParaRPr lang="en-US" sz="2400" b="1" dirty="0">
                <a:solidFill>
                  <a:srgbClr val="FF0000"/>
                </a:solidFill>
              </a:endParaRPr>
            </a:p>
            <a:p>
              <a:pPr algn="ctr"/>
              <a:r>
                <a:rPr lang="en-US" sz="2400" b="1" dirty="0" smtClean="0">
                  <a:solidFill>
                    <a:srgbClr val="FF0000"/>
                  </a:solidFill>
                </a:rPr>
                <a:t>Example: Have the Infrastructure and players to win every game played.</a:t>
              </a:r>
            </a:p>
          </p:txBody>
        </p:sp>
      </p:grpSp>
    </p:spTree>
    <p:extLst>
      <p:ext uri="{BB962C8B-B14F-4D97-AF65-F5344CB8AC3E}">
        <p14:creationId xmlns:p14="http://schemas.microsoft.com/office/powerpoint/2010/main" val="315957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82397" y="1573608"/>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23" name="Group 22"/>
          <p:cNvGrpSpPr/>
          <p:nvPr/>
        </p:nvGrpSpPr>
        <p:grpSpPr>
          <a:xfrm>
            <a:off x="608191" y="2414007"/>
            <a:ext cx="8191502" cy="3665403"/>
            <a:chOff x="952497" y="2206181"/>
            <a:chExt cx="8191502" cy="3665403"/>
          </a:xfrm>
        </p:grpSpPr>
        <p:grpSp>
          <p:nvGrpSpPr>
            <p:cNvPr id="24" name="Group 23"/>
            <p:cNvGrpSpPr/>
            <p:nvPr/>
          </p:nvGrpSpPr>
          <p:grpSpPr>
            <a:xfrm rot="10800000">
              <a:off x="952497" y="2206181"/>
              <a:ext cx="5878280" cy="781050"/>
              <a:chOff x="-190030" y="1875367"/>
              <a:chExt cx="3771431" cy="781050"/>
            </a:xfrm>
          </p:grpSpPr>
          <p:sp>
            <p:nvSpPr>
              <p:cNvPr id="26" name="Rectangle 25"/>
              <p:cNvSpPr/>
              <p:nvPr/>
            </p:nvSpPr>
            <p:spPr>
              <a:xfrm rot="10800000">
                <a:off x="-190030" y="1977800"/>
                <a:ext cx="170086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 Capability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7" name="Right Arrow 26"/>
              <p:cNvSpPr/>
              <p:nvPr/>
            </p:nvSpPr>
            <p:spPr>
              <a:xfrm>
                <a:off x="1152630" y="2062933"/>
                <a:ext cx="1457126"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2609757" y="1875367"/>
                <a:ext cx="97164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p:cNvSpPr txBox="1"/>
            <p:nvPr/>
          </p:nvSpPr>
          <p:spPr>
            <a:xfrm>
              <a:off x="5029199" y="2824596"/>
              <a:ext cx="4114800" cy="3046988"/>
            </a:xfrm>
            <a:prstGeom prst="rect">
              <a:avLst/>
            </a:prstGeom>
            <a:noFill/>
          </p:spPr>
          <p:txBody>
            <a:bodyPr wrap="square" rtlCol="0">
              <a:spAutoFit/>
            </a:bodyPr>
            <a:lstStyle/>
            <a:p>
              <a:pPr algn="ctr"/>
              <a:r>
                <a:rPr lang="en-US" sz="2400" b="1" dirty="0" smtClean="0">
                  <a:solidFill>
                    <a:srgbClr val="FF0000"/>
                  </a:solidFill>
                </a:rPr>
                <a:t>A Capability is a collection of people, processes, and technology that deliver value, achieve outcomes / effects / goals. </a:t>
              </a:r>
            </a:p>
            <a:p>
              <a:pPr algn="ctr"/>
              <a:endParaRPr lang="en-US" sz="2400" b="1" dirty="0">
                <a:solidFill>
                  <a:srgbClr val="FF0000"/>
                </a:solidFill>
              </a:endParaRPr>
            </a:p>
            <a:p>
              <a:pPr algn="ctr"/>
              <a:r>
                <a:rPr lang="en-US" sz="2400" b="1" dirty="0" smtClean="0">
                  <a:solidFill>
                    <a:srgbClr val="FF0000"/>
                  </a:solidFill>
                </a:rPr>
                <a:t>Example: “Manage Personnel Support Functions” </a:t>
              </a:r>
            </a:p>
          </p:txBody>
        </p:sp>
      </p:grpSp>
      <p:grpSp>
        <p:nvGrpSpPr>
          <p:cNvPr id="29" name="Group 28"/>
          <p:cNvGrpSpPr/>
          <p:nvPr/>
        </p:nvGrpSpPr>
        <p:grpSpPr>
          <a:xfrm>
            <a:off x="2743200" y="2854623"/>
            <a:ext cx="6178497" cy="3938916"/>
            <a:chOff x="2933697" y="2263440"/>
            <a:chExt cx="6178497" cy="3938916"/>
          </a:xfrm>
        </p:grpSpPr>
        <p:grpSp>
          <p:nvGrpSpPr>
            <p:cNvPr id="30" name="Group 29"/>
            <p:cNvGrpSpPr/>
            <p:nvPr/>
          </p:nvGrpSpPr>
          <p:grpSpPr>
            <a:xfrm rot="10800000">
              <a:off x="2933697" y="2263440"/>
              <a:ext cx="3897080" cy="781050"/>
              <a:chOff x="-190030" y="1818108"/>
              <a:chExt cx="2500318" cy="781050"/>
            </a:xfrm>
          </p:grpSpPr>
          <p:sp>
            <p:nvSpPr>
              <p:cNvPr id="32" name="Rectangle 31"/>
              <p:cNvSpPr/>
              <p:nvPr/>
            </p:nvSpPr>
            <p:spPr>
              <a:xfrm rot="10800000">
                <a:off x="-190030" y="1977800"/>
                <a:ext cx="170086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A Goal</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3" name="Right Arrow 32"/>
              <p:cNvSpPr/>
              <p:nvPr/>
            </p:nvSpPr>
            <p:spPr>
              <a:xfrm>
                <a:off x="859297" y="2039504"/>
                <a:ext cx="479347"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338644" y="1818108"/>
                <a:ext cx="971644"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4997394" y="3155368"/>
              <a:ext cx="4114800" cy="3046988"/>
            </a:xfrm>
            <a:prstGeom prst="rect">
              <a:avLst/>
            </a:prstGeom>
            <a:noFill/>
          </p:spPr>
          <p:txBody>
            <a:bodyPr wrap="square" rtlCol="0">
              <a:spAutoFit/>
            </a:bodyPr>
            <a:lstStyle/>
            <a:p>
              <a:pPr algn="ctr"/>
              <a:r>
                <a:rPr lang="en-US" sz="2400" b="1" dirty="0" smtClean="0">
                  <a:solidFill>
                    <a:srgbClr val="FF0000"/>
                  </a:solidFill>
                </a:rPr>
                <a:t>A Goal is an outcome which will aid in moving the Capability forward in its intent. Goals amplify and quantify the organization’s Vision! </a:t>
              </a:r>
            </a:p>
            <a:p>
              <a:pPr algn="ctr"/>
              <a:endParaRPr lang="en-US" sz="2400" b="1" dirty="0">
                <a:solidFill>
                  <a:srgbClr val="FF0000"/>
                </a:solidFill>
              </a:endParaRPr>
            </a:p>
            <a:p>
              <a:pPr algn="ctr"/>
              <a:r>
                <a:rPr lang="en-US" sz="2400" b="1" dirty="0" smtClean="0">
                  <a:solidFill>
                    <a:srgbClr val="FF0000"/>
                  </a:solidFill>
                </a:rPr>
                <a:t>Example: “Increase Fan Base by 10%” </a:t>
              </a:r>
            </a:p>
          </p:txBody>
        </p:sp>
      </p:grpSp>
      <p:grpSp>
        <p:nvGrpSpPr>
          <p:cNvPr id="45" name="Group 44"/>
          <p:cNvGrpSpPr/>
          <p:nvPr/>
        </p:nvGrpSpPr>
        <p:grpSpPr>
          <a:xfrm>
            <a:off x="419200" y="909083"/>
            <a:ext cx="8220047" cy="3976109"/>
            <a:chOff x="438217" y="2286000"/>
            <a:chExt cx="8220047" cy="3976109"/>
          </a:xfrm>
        </p:grpSpPr>
        <p:grpSp>
          <p:nvGrpSpPr>
            <p:cNvPr id="46" name="Group 45"/>
            <p:cNvGrpSpPr/>
            <p:nvPr/>
          </p:nvGrpSpPr>
          <p:grpSpPr>
            <a:xfrm>
              <a:off x="438217" y="2770389"/>
              <a:ext cx="8220047" cy="3491720"/>
              <a:chOff x="923952" y="2379864"/>
              <a:chExt cx="8220047" cy="3491720"/>
            </a:xfrm>
          </p:grpSpPr>
          <p:grpSp>
            <p:nvGrpSpPr>
              <p:cNvPr id="50" name="Group 49"/>
              <p:cNvGrpSpPr/>
              <p:nvPr/>
            </p:nvGrpSpPr>
            <p:grpSpPr>
              <a:xfrm rot="10800000">
                <a:off x="923952" y="2379864"/>
                <a:ext cx="7853923" cy="2152891"/>
                <a:chOff x="-1439263" y="329843"/>
                <a:chExt cx="5038977" cy="2152891"/>
              </a:xfrm>
            </p:grpSpPr>
            <p:sp>
              <p:nvSpPr>
                <p:cNvPr id="52" name="Rectangle 51"/>
                <p:cNvSpPr/>
                <p:nvPr/>
              </p:nvSpPr>
              <p:spPr>
                <a:xfrm rot="10800000">
                  <a:off x="-1439263" y="2021069"/>
                  <a:ext cx="1213460"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Aggregate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3" name="Right Arrow 52"/>
                <p:cNvSpPr/>
                <p:nvPr/>
              </p:nvSpPr>
              <p:spPr>
                <a:xfrm>
                  <a:off x="1223401" y="699078"/>
                  <a:ext cx="1972086"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3204839" y="329843"/>
                  <a:ext cx="394875" cy="1102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TextBox 50"/>
              <p:cNvSpPr txBox="1"/>
              <p:nvPr/>
            </p:nvSpPr>
            <p:spPr>
              <a:xfrm>
                <a:off x="5029199" y="2824596"/>
                <a:ext cx="4114800" cy="3046988"/>
              </a:xfrm>
              <a:prstGeom prst="rect">
                <a:avLst/>
              </a:prstGeom>
              <a:noFill/>
            </p:spPr>
            <p:txBody>
              <a:bodyPr wrap="square" rtlCol="0">
                <a:spAutoFit/>
              </a:bodyPr>
              <a:lstStyle/>
              <a:p>
                <a:pPr algn="ctr"/>
                <a:r>
                  <a:rPr lang="en-US" sz="2400" b="1" dirty="0" smtClean="0">
                    <a:solidFill>
                      <a:srgbClr val="FF0000"/>
                    </a:solidFill>
                  </a:rPr>
                  <a:t>This indicates that one thing on our chart is part of another thing. </a:t>
                </a:r>
              </a:p>
              <a:p>
                <a:pPr algn="ctr"/>
                <a:endParaRPr lang="en-US" sz="2400" b="1" dirty="0" smtClean="0">
                  <a:solidFill>
                    <a:srgbClr val="FF0000"/>
                  </a:solidFill>
                </a:endParaRPr>
              </a:p>
              <a:p>
                <a:pPr algn="ctr"/>
                <a:r>
                  <a:rPr lang="en-US" sz="2400" b="1" dirty="0" smtClean="0">
                    <a:solidFill>
                      <a:srgbClr val="FF0000"/>
                    </a:solidFill>
                  </a:rPr>
                  <a:t>In this chart, the “Manage </a:t>
                </a:r>
                <a:r>
                  <a:rPr lang="en-US" sz="2400" b="1" dirty="0" smtClean="0">
                    <a:solidFill>
                      <a:srgbClr val="FF0000"/>
                    </a:solidFill>
                  </a:rPr>
                  <a:t>Glee </a:t>
                </a:r>
                <a:r>
                  <a:rPr lang="en-US" sz="2400" b="1" dirty="0" smtClean="0">
                    <a:solidFill>
                      <a:srgbClr val="FF0000"/>
                    </a:solidFill>
                  </a:rPr>
                  <a:t>Club” Capability is part of  “Manage Personnel Support Functions” capability </a:t>
                </a:r>
                <a:endParaRPr lang="en-US" sz="2400" b="1" dirty="0">
                  <a:solidFill>
                    <a:srgbClr val="FF0000"/>
                  </a:solidFill>
                </a:endParaRPr>
              </a:p>
            </p:txBody>
          </p:sp>
        </p:grpSp>
        <p:grpSp>
          <p:nvGrpSpPr>
            <p:cNvPr id="47" name="Group 46"/>
            <p:cNvGrpSpPr/>
            <p:nvPr/>
          </p:nvGrpSpPr>
          <p:grpSpPr>
            <a:xfrm>
              <a:off x="5486400" y="2286000"/>
              <a:ext cx="2438400" cy="457200"/>
              <a:chOff x="4648200" y="1752600"/>
              <a:chExt cx="2438400" cy="457200"/>
            </a:xfrm>
          </p:grpSpPr>
          <p:sp>
            <p:nvSpPr>
              <p:cNvPr id="48" name="Flowchart: Decision 47"/>
              <p:cNvSpPr/>
              <p:nvPr/>
            </p:nvSpPr>
            <p:spPr>
              <a:xfrm>
                <a:off x="4648200" y="1752600"/>
                <a:ext cx="914400" cy="457200"/>
              </a:xfrm>
              <a:prstGeom prst="flowChartDecision">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p:cNvCxnSpPr>
                <a:stCxn id="48" idx="3"/>
              </p:cNvCxnSpPr>
              <p:nvPr/>
            </p:nvCxnSpPr>
            <p:spPr>
              <a:xfrm>
                <a:off x="5562600" y="1981200"/>
                <a:ext cx="1524000" cy="0"/>
              </a:xfrm>
              <a:prstGeom prst="line">
                <a:avLst/>
              </a:prstGeom>
              <a:ln w="19050" cmpd="sng"/>
            </p:spPr>
            <p:style>
              <a:lnRef idx="1">
                <a:schemeClr val="accent1"/>
              </a:lnRef>
              <a:fillRef idx="0">
                <a:schemeClr val="accent1"/>
              </a:fillRef>
              <a:effectRef idx="0">
                <a:schemeClr val="accent1"/>
              </a:effectRef>
              <a:fontRef idx="minor">
                <a:schemeClr val="tx1"/>
              </a:fontRef>
            </p:style>
          </p:cxnSp>
        </p:grpSp>
      </p:grpSp>
      <p:grpSp>
        <p:nvGrpSpPr>
          <p:cNvPr id="55" name="Group 54"/>
          <p:cNvGrpSpPr/>
          <p:nvPr/>
        </p:nvGrpSpPr>
        <p:grpSpPr>
          <a:xfrm>
            <a:off x="2188926" y="1820695"/>
            <a:ext cx="6524824" cy="4686210"/>
            <a:chOff x="1752597" y="1981200"/>
            <a:chExt cx="6524824" cy="4686210"/>
          </a:xfrm>
        </p:grpSpPr>
        <p:grpSp>
          <p:nvGrpSpPr>
            <p:cNvPr id="56" name="Group 55"/>
            <p:cNvGrpSpPr/>
            <p:nvPr/>
          </p:nvGrpSpPr>
          <p:grpSpPr>
            <a:xfrm>
              <a:off x="1752597" y="2185294"/>
              <a:ext cx="6524824" cy="4482116"/>
              <a:chOff x="2326282" y="2514600"/>
              <a:chExt cx="6524824" cy="4482116"/>
            </a:xfrm>
          </p:grpSpPr>
          <p:grpSp>
            <p:nvGrpSpPr>
              <p:cNvPr id="58" name="Group 57"/>
              <p:cNvGrpSpPr/>
              <p:nvPr/>
            </p:nvGrpSpPr>
            <p:grpSpPr>
              <a:xfrm>
                <a:off x="2326282" y="2770389"/>
                <a:ext cx="6524824" cy="4226327"/>
                <a:chOff x="2812017" y="2379864"/>
                <a:chExt cx="6524824" cy="4226327"/>
              </a:xfrm>
            </p:grpSpPr>
            <p:grpSp>
              <p:nvGrpSpPr>
                <p:cNvPr id="60" name="Group 59"/>
                <p:cNvGrpSpPr/>
                <p:nvPr/>
              </p:nvGrpSpPr>
              <p:grpSpPr>
                <a:xfrm rot="10800000">
                  <a:off x="2812017" y="2379864"/>
                  <a:ext cx="6338657" cy="3502513"/>
                  <a:chOff x="-1678447" y="-1019779"/>
                  <a:chExt cx="4066801" cy="3502513"/>
                </a:xfrm>
              </p:grpSpPr>
              <p:sp>
                <p:nvSpPr>
                  <p:cNvPr id="62" name="Rectangle 61"/>
                  <p:cNvSpPr/>
                  <p:nvPr/>
                </p:nvSpPr>
                <p:spPr>
                  <a:xfrm rot="10800000">
                    <a:off x="-1678447" y="2021069"/>
                    <a:ext cx="1324284"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Dependency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3" name="Right Arrow 62"/>
                  <p:cNvSpPr/>
                  <p:nvPr/>
                </p:nvSpPr>
                <p:spPr>
                  <a:xfrm>
                    <a:off x="345882" y="482590"/>
                    <a:ext cx="15046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1850575" y="-1019779"/>
                    <a:ext cx="537779" cy="23380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TextBox 60"/>
                <p:cNvSpPr txBox="1"/>
                <p:nvPr/>
              </p:nvSpPr>
              <p:spPr>
                <a:xfrm>
                  <a:off x="5222041" y="2820539"/>
                  <a:ext cx="4114800" cy="3785652"/>
                </a:xfrm>
                <a:prstGeom prst="rect">
                  <a:avLst/>
                </a:prstGeom>
                <a:noFill/>
              </p:spPr>
              <p:txBody>
                <a:bodyPr wrap="square" rtlCol="0">
                  <a:spAutoFit/>
                </a:bodyPr>
                <a:lstStyle/>
                <a:p>
                  <a:pPr algn="ctr"/>
                  <a:r>
                    <a:rPr lang="en-US" sz="2400" b="1" dirty="0" smtClean="0">
                      <a:solidFill>
                        <a:srgbClr val="FF0000"/>
                      </a:solidFill>
                    </a:rPr>
                    <a:t>This indicates </a:t>
                  </a:r>
                  <a:r>
                    <a:rPr lang="en-US" sz="2400" b="1" dirty="0">
                      <a:solidFill>
                        <a:srgbClr val="FF0000"/>
                      </a:solidFill>
                    </a:rPr>
                    <a:t>when capabilities </a:t>
                  </a:r>
                  <a:r>
                    <a:rPr lang="en-US" sz="2400" b="1" dirty="0" smtClean="0">
                      <a:solidFill>
                        <a:srgbClr val="FF0000"/>
                      </a:solidFill>
                    </a:rPr>
                    <a:t> are dependent on goals. </a:t>
                  </a:r>
                </a:p>
                <a:p>
                  <a:pPr algn="ctr"/>
                  <a:endParaRPr lang="en-US" sz="2400" b="1" dirty="0">
                    <a:solidFill>
                      <a:srgbClr val="FF0000"/>
                    </a:solidFill>
                  </a:endParaRPr>
                </a:p>
                <a:p>
                  <a:pPr algn="ctr"/>
                  <a:r>
                    <a:rPr lang="en-US" sz="2400" b="1" dirty="0" smtClean="0">
                      <a:solidFill>
                        <a:srgbClr val="FF0000"/>
                      </a:solidFill>
                    </a:rPr>
                    <a:t>Often we see many Capabilities dependent on one or more of the same goals… this is how we decide the best places to start!</a:t>
                  </a:r>
                </a:p>
                <a:p>
                  <a:pPr algn="ctr"/>
                  <a:endParaRPr lang="en-US" sz="2400" b="1" dirty="0" smtClean="0">
                    <a:solidFill>
                      <a:srgbClr val="FF0000"/>
                    </a:solidFill>
                  </a:endParaRPr>
                </a:p>
              </p:txBody>
            </p:sp>
          </p:grpSp>
          <p:cxnSp>
            <p:nvCxnSpPr>
              <p:cNvPr id="59" name="Straight Connector 58"/>
              <p:cNvCxnSpPr/>
              <p:nvPr/>
            </p:nvCxnSpPr>
            <p:spPr>
              <a:xfrm flipH="1">
                <a:off x="5276014" y="2514600"/>
                <a:ext cx="1603635" cy="0"/>
              </a:xfrm>
              <a:prstGeom prst="line">
                <a:avLst/>
              </a:prstGeom>
              <a:ln w="60325" cmpd="sng">
                <a:prstDash val="sysDash"/>
              </a:ln>
            </p:spPr>
            <p:style>
              <a:lnRef idx="1">
                <a:schemeClr val="accent1"/>
              </a:lnRef>
              <a:fillRef idx="0">
                <a:schemeClr val="accent1"/>
              </a:fillRef>
              <a:effectRef idx="0">
                <a:schemeClr val="accent1"/>
              </a:effectRef>
              <a:fontRef idx="minor">
                <a:schemeClr val="tx1"/>
              </a:fontRef>
            </p:style>
          </p:cxnSp>
        </p:grpSp>
        <p:sp>
          <p:nvSpPr>
            <p:cNvPr id="57" name="Half Frame 56"/>
            <p:cNvSpPr/>
            <p:nvPr/>
          </p:nvSpPr>
          <p:spPr>
            <a:xfrm rot="8135015">
              <a:off x="5867400" y="1981200"/>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1620158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1000"/>
                                        <p:tgtEl>
                                          <p:spTgt spid="45"/>
                                        </p:tgtEl>
                                      </p:cBhvr>
                                    </p:animEffect>
                                    <p:anim calcmode="lin" valueType="num">
                                      <p:cBhvr>
                                        <p:cTn id="16" dur="1000" fill="hold"/>
                                        <p:tgtEl>
                                          <p:spTgt spid="45"/>
                                        </p:tgtEl>
                                        <p:attrNameLst>
                                          <p:attrName>ppt_x</p:attrName>
                                        </p:attrNameLst>
                                      </p:cBhvr>
                                      <p:tavLst>
                                        <p:tav tm="0">
                                          <p:val>
                                            <p:strVal val="#ppt_x"/>
                                          </p:val>
                                        </p:tav>
                                        <p:tav tm="100000">
                                          <p:val>
                                            <p:strVal val="#ppt_x"/>
                                          </p:val>
                                        </p:tav>
                                      </p:tavLst>
                                    </p:anim>
                                    <p:anim calcmode="lin" valueType="num">
                                      <p:cBhvr>
                                        <p:cTn id="17" dur="1000" fill="hold"/>
                                        <p:tgtEl>
                                          <p:spTgt spid="4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arn(inVertical)">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2397" y="1573608"/>
            <a:ext cx="4435240" cy="4997081"/>
          </a:xfrm>
          <a:prstGeom prst="rect">
            <a:avLst/>
          </a:prstGeom>
        </p:spPr>
      </p:pic>
      <p:grpSp>
        <p:nvGrpSpPr>
          <p:cNvPr id="9" name="Group 8"/>
          <p:cNvGrpSpPr/>
          <p:nvPr/>
        </p:nvGrpSpPr>
        <p:grpSpPr>
          <a:xfrm>
            <a:off x="152400" y="5334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10" name="Rounded Rectangle 9"/>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nvGrpSpPr>
          <p:cNvPr id="2" name="Group 1"/>
          <p:cNvGrpSpPr/>
          <p:nvPr/>
        </p:nvGrpSpPr>
        <p:grpSpPr>
          <a:xfrm>
            <a:off x="228595" y="2286000"/>
            <a:ext cx="8435589" cy="3809999"/>
            <a:chOff x="-351010" y="1976838"/>
            <a:chExt cx="8435589" cy="3809999"/>
          </a:xfrm>
        </p:grpSpPr>
        <p:grpSp>
          <p:nvGrpSpPr>
            <p:cNvPr id="55" name="Group 54"/>
            <p:cNvGrpSpPr/>
            <p:nvPr/>
          </p:nvGrpSpPr>
          <p:grpSpPr>
            <a:xfrm>
              <a:off x="-351010" y="1976838"/>
              <a:ext cx="8435589" cy="3775843"/>
              <a:chOff x="-351010" y="1976838"/>
              <a:chExt cx="8435589" cy="3775843"/>
            </a:xfrm>
          </p:grpSpPr>
          <p:grpSp>
            <p:nvGrpSpPr>
              <p:cNvPr id="56" name="Group 55"/>
              <p:cNvGrpSpPr/>
              <p:nvPr/>
            </p:nvGrpSpPr>
            <p:grpSpPr>
              <a:xfrm>
                <a:off x="-351010" y="2185294"/>
                <a:ext cx="8435589" cy="3567387"/>
                <a:chOff x="222675" y="2514600"/>
                <a:chExt cx="8435589" cy="3567387"/>
              </a:xfrm>
            </p:grpSpPr>
            <p:grpSp>
              <p:nvGrpSpPr>
                <p:cNvPr id="58" name="Group 57"/>
                <p:cNvGrpSpPr/>
                <p:nvPr/>
              </p:nvGrpSpPr>
              <p:grpSpPr>
                <a:xfrm>
                  <a:off x="222675" y="2770389"/>
                  <a:ext cx="8435589" cy="3311598"/>
                  <a:chOff x="708410" y="2379864"/>
                  <a:chExt cx="8435589" cy="3311598"/>
                </a:xfrm>
              </p:grpSpPr>
              <p:sp>
                <p:nvSpPr>
                  <p:cNvPr id="61" name="TextBox 60"/>
                  <p:cNvSpPr txBox="1"/>
                  <p:nvPr/>
                </p:nvSpPr>
                <p:spPr>
                  <a:xfrm>
                    <a:off x="5029199" y="2824596"/>
                    <a:ext cx="4114800" cy="2308324"/>
                  </a:xfrm>
                  <a:prstGeom prst="rect">
                    <a:avLst/>
                  </a:prstGeom>
                  <a:noFill/>
                </p:spPr>
                <p:txBody>
                  <a:bodyPr wrap="square" rtlCol="0">
                    <a:spAutoFit/>
                  </a:bodyPr>
                  <a:lstStyle/>
                  <a:p>
                    <a:pPr algn="ctr"/>
                    <a:r>
                      <a:rPr lang="en-US" sz="2400" b="1" dirty="0" smtClean="0">
                        <a:solidFill>
                          <a:srgbClr val="FF0000"/>
                        </a:solidFill>
                      </a:rPr>
                      <a:t>This is used to indicate a relationship or to indicate a planned order based on dependencies. </a:t>
                    </a:r>
                  </a:p>
                  <a:p>
                    <a:pPr algn="ctr"/>
                    <a:endParaRPr lang="en-US" sz="2400" b="1" dirty="0">
                      <a:solidFill>
                        <a:srgbClr val="FF0000"/>
                      </a:solidFill>
                    </a:endParaRPr>
                  </a:p>
                  <a:p>
                    <a:pPr algn="ctr"/>
                    <a:endParaRPr lang="en-US" sz="2400" b="1" dirty="0" smtClean="0">
                      <a:solidFill>
                        <a:srgbClr val="FF0000"/>
                      </a:solidFill>
                    </a:endParaRPr>
                  </a:p>
                </p:txBody>
              </p:sp>
              <p:grpSp>
                <p:nvGrpSpPr>
                  <p:cNvPr id="60" name="Group 59"/>
                  <p:cNvGrpSpPr/>
                  <p:nvPr/>
                </p:nvGrpSpPr>
                <p:grpSpPr>
                  <a:xfrm rot="10800000">
                    <a:off x="708410" y="2379864"/>
                    <a:ext cx="8427122" cy="3311598"/>
                    <a:chOff x="-1668731" y="-828864"/>
                    <a:chExt cx="5406731" cy="3311598"/>
                  </a:xfrm>
                </p:grpSpPr>
                <p:sp>
                  <p:nvSpPr>
                    <p:cNvPr id="62" name="Rectangle 61"/>
                    <p:cNvSpPr/>
                    <p:nvPr/>
                  </p:nvSpPr>
                  <p:spPr>
                    <a:xfrm rot="10800000">
                      <a:off x="-1668731" y="2021069"/>
                      <a:ext cx="1955557"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Directed Association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3" name="Right Arrow 62"/>
                    <p:cNvSpPr/>
                    <p:nvPr/>
                  </p:nvSpPr>
                  <p:spPr>
                    <a:xfrm>
                      <a:off x="-690952" y="136612"/>
                      <a:ext cx="15046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3200221" y="-828864"/>
                      <a:ext cx="537779" cy="1337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59" name="Straight Connector 58"/>
                <p:cNvCxnSpPr/>
                <p:nvPr/>
              </p:nvCxnSpPr>
              <p:spPr>
                <a:xfrm>
                  <a:off x="6400800" y="2514600"/>
                  <a:ext cx="1524000" cy="0"/>
                </a:xfrm>
                <a:prstGeom prst="line">
                  <a:avLst/>
                </a:prstGeom>
                <a:ln w="60325" cmpd="sng">
                  <a:prstDash val="solid"/>
                </a:ln>
              </p:spPr>
              <p:style>
                <a:lnRef idx="1">
                  <a:schemeClr val="accent1"/>
                </a:lnRef>
                <a:fillRef idx="0">
                  <a:schemeClr val="accent1"/>
                </a:fillRef>
                <a:effectRef idx="0">
                  <a:schemeClr val="accent1"/>
                </a:effectRef>
                <a:fontRef idx="minor">
                  <a:schemeClr val="tx1"/>
                </a:fontRef>
              </p:style>
            </p:cxnSp>
          </p:grpSp>
          <p:sp>
            <p:nvSpPr>
              <p:cNvPr id="57" name="Half Frame 56"/>
              <p:cNvSpPr/>
              <p:nvPr/>
            </p:nvSpPr>
            <p:spPr>
              <a:xfrm rot="18755669">
                <a:off x="5867400" y="1981200"/>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8" name="Oval 37"/>
            <p:cNvSpPr/>
            <p:nvPr/>
          </p:nvSpPr>
          <p:spPr>
            <a:xfrm rot="10800000">
              <a:off x="3344328" y="3276598"/>
              <a:ext cx="838201" cy="25102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4335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0" y="1981200"/>
            <a:ext cx="5044265" cy="4618210"/>
            <a:chOff x="2286000" y="1981200"/>
            <a:chExt cx="5044265" cy="4618210"/>
          </a:xfrm>
        </p:grpSpPr>
        <p:graphicFrame>
          <p:nvGraphicFramePr>
            <p:cNvPr id="4" name="Diagram 3"/>
            <p:cNvGraphicFramePr/>
            <p:nvPr>
              <p:extLst>
                <p:ext uri="{D42A27DB-BD31-4B8C-83A1-F6EECF244321}">
                  <p14:modId xmlns:p14="http://schemas.microsoft.com/office/powerpoint/2010/main" val="2931250782"/>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spTree>
    <p:extLst>
      <p:ext uri="{BB962C8B-B14F-4D97-AF65-F5344CB8AC3E}">
        <p14:creationId xmlns:p14="http://schemas.microsoft.com/office/powerpoint/2010/main" val="1035012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45814" y="1622944"/>
            <a:ext cx="5672857" cy="4224180"/>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56199" y="1521966"/>
            <a:ext cx="6647457" cy="5180828"/>
            <a:chOff x="117180" y="1271824"/>
            <a:chExt cx="6647457" cy="5180828"/>
          </a:xfrm>
        </p:grpSpPr>
        <p:grpSp>
          <p:nvGrpSpPr>
            <p:cNvPr id="13" name="Group 12"/>
            <p:cNvGrpSpPr/>
            <p:nvPr/>
          </p:nvGrpSpPr>
          <p:grpSpPr>
            <a:xfrm>
              <a:off x="1164272" y="1271824"/>
              <a:ext cx="5600365" cy="1830834"/>
              <a:chOff x="99526" y="1049012"/>
              <a:chExt cx="5600365" cy="1961433"/>
            </a:xfrm>
          </p:grpSpPr>
          <p:sp>
            <p:nvSpPr>
              <p:cNvPr id="14" name="Oval 13"/>
              <p:cNvSpPr/>
              <p:nvPr/>
            </p:nvSpPr>
            <p:spPr>
              <a:xfrm>
                <a:off x="3314549" y="1049012"/>
                <a:ext cx="2385342" cy="19614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9526" y="1472494"/>
                <a:ext cx="2129493" cy="830997"/>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Information</a:t>
                </a:r>
              </a:p>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Element</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6" name="Right Arrow 15"/>
              <p:cNvSpPr/>
              <p:nvPr/>
            </p:nvSpPr>
            <p:spPr>
              <a:xfrm rot="1318881">
                <a:off x="2150269" y="1930100"/>
                <a:ext cx="1687387"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p:cNvSpPr txBox="1"/>
            <p:nvPr/>
          </p:nvSpPr>
          <p:spPr>
            <a:xfrm>
              <a:off x="117180" y="2667000"/>
              <a:ext cx="3237566" cy="3785652"/>
            </a:xfrm>
            <a:prstGeom prst="rect">
              <a:avLst/>
            </a:prstGeom>
            <a:noFill/>
          </p:spPr>
          <p:txBody>
            <a:bodyPr wrap="square" rtlCol="0">
              <a:spAutoFit/>
            </a:bodyPr>
            <a:lstStyle/>
            <a:p>
              <a:pPr algn="ctr"/>
              <a:r>
                <a:rPr lang="en-US" sz="2400" b="1" dirty="0" smtClean="0">
                  <a:solidFill>
                    <a:srgbClr val="FF0000"/>
                  </a:solidFill>
                </a:rPr>
                <a:t>This describes an Object used within our solution space, and its associated attributes (if there are any). It can be data at rest or data moving throughout a system. </a:t>
              </a:r>
            </a:p>
            <a:p>
              <a:pPr algn="ctr"/>
              <a:endParaRPr lang="en-US" sz="2400" b="1" dirty="0">
                <a:solidFill>
                  <a:srgbClr val="FF0000"/>
                </a:solidFill>
              </a:endParaRPr>
            </a:p>
            <a:p>
              <a:pPr algn="ctr"/>
              <a:endParaRPr lang="en-US" sz="2400" b="1" dirty="0" smtClean="0">
                <a:solidFill>
                  <a:srgbClr val="FF0000"/>
                </a:solidFill>
              </a:endParaRPr>
            </a:p>
          </p:txBody>
        </p:sp>
      </p:grpSp>
      <p:grpSp>
        <p:nvGrpSpPr>
          <p:cNvPr id="22" name="Group 21"/>
          <p:cNvGrpSpPr/>
          <p:nvPr/>
        </p:nvGrpSpPr>
        <p:grpSpPr>
          <a:xfrm>
            <a:off x="381000" y="2379083"/>
            <a:ext cx="8261822" cy="4861770"/>
            <a:chOff x="-4000264" y="1467150"/>
            <a:chExt cx="8261822" cy="4861770"/>
          </a:xfrm>
        </p:grpSpPr>
        <p:grpSp>
          <p:nvGrpSpPr>
            <p:cNvPr id="23" name="Group 22"/>
            <p:cNvGrpSpPr/>
            <p:nvPr/>
          </p:nvGrpSpPr>
          <p:grpSpPr>
            <a:xfrm>
              <a:off x="-3660965" y="1467150"/>
              <a:ext cx="7922523" cy="1755472"/>
              <a:chOff x="-3660965" y="1467150"/>
              <a:chExt cx="7922523" cy="1755472"/>
            </a:xfrm>
          </p:grpSpPr>
          <p:sp>
            <p:nvSpPr>
              <p:cNvPr id="25" name="Rectangle 24"/>
              <p:cNvSpPr/>
              <p:nvPr/>
            </p:nvSpPr>
            <p:spPr>
              <a:xfrm>
                <a:off x="-3660965" y="1467150"/>
                <a:ext cx="2474135"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An Enumeration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6" name="Bent Arrow 25"/>
              <p:cNvSpPr/>
              <p:nvPr/>
            </p:nvSpPr>
            <p:spPr>
              <a:xfrm>
                <a:off x="-1180130" y="2315747"/>
                <a:ext cx="4516648" cy="573290"/>
              </a:xfrm>
              <a:prstGeom prst="bentArrow">
                <a:avLst>
                  <a:gd name="adj1" fmla="val 23648"/>
                  <a:gd name="adj2" fmla="val 25000"/>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p:cNvSpPr/>
              <p:nvPr/>
            </p:nvSpPr>
            <p:spPr>
              <a:xfrm>
                <a:off x="3253020" y="2456538"/>
                <a:ext cx="1008538" cy="766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p:cNvSpPr txBox="1"/>
            <p:nvPr/>
          </p:nvSpPr>
          <p:spPr>
            <a:xfrm>
              <a:off x="-4000264" y="1804605"/>
              <a:ext cx="2745477" cy="4524315"/>
            </a:xfrm>
            <a:prstGeom prst="rect">
              <a:avLst/>
            </a:prstGeom>
            <a:noFill/>
          </p:spPr>
          <p:txBody>
            <a:bodyPr wrap="square" rtlCol="0">
              <a:spAutoFit/>
            </a:bodyPr>
            <a:lstStyle/>
            <a:p>
              <a:pPr algn="ctr"/>
              <a:r>
                <a:rPr lang="en-US" sz="2400" b="1" dirty="0" smtClean="0">
                  <a:solidFill>
                    <a:srgbClr val="FF0000"/>
                  </a:solidFill>
                </a:rPr>
                <a:t>This describes a collection of discrete values for a kind of attribute. Think of it as an equivalent to a drop down menu of choices. The associated attribute can ONLY have the values listed.</a:t>
              </a:r>
              <a:endParaRPr lang="en-US" sz="2400" b="1" dirty="0">
                <a:solidFill>
                  <a:srgbClr val="FF0000"/>
                </a:solidFill>
              </a:endParaRPr>
            </a:p>
            <a:p>
              <a:pPr algn="ctr"/>
              <a:endParaRPr lang="en-US" sz="2400" b="1" dirty="0" smtClean="0">
                <a:solidFill>
                  <a:srgbClr val="FF0000"/>
                </a:solidFill>
              </a:endParaRPr>
            </a:p>
          </p:txBody>
        </p:sp>
      </p:grpSp>
    </p:spTree>
    <p:extLst>
      <p:ext uri="{BB962C8B-B14F-4D97-AF65-F5344CB8AC3E}">
        <p14:creationId xmlns:p14="http://schemas.microsoft.com/office/powerpoint/2010/main" val="3047716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3"/>
          <a:stretch>
            <a:fillRect/>
          </a:stretch>
        </p:blipFill>
        <p:spPr>
          <a:xfrm>
            <a:off x="3145814" y="1622944"/>
            <a:ext cx="5672857" cy="4224180"/>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39297" y="2088338"/>
            <a:ext cx="7151306" cy="4435163"/>
            <a:chOff x="-4840837" y="1678164"/>
            <a:chExt cx="7151306" cy="4435163"/>
          </a:xfrm>
        </p:grpSpPr>
        <p:grpSp>
          <p:nvGrpSpPr>
            <p:cNvPr id="18" name="Group 17"/>
            <p:cNvGrpSpPr/>
            <p:nvPr/>
          </p:nvGrpSpPr>
          <p:grpSpPr>
            <a:xfrm>
              <a:off x="517418" y="1678164"/>
              <a:ext cx="1793051" cy="4435163"/>
              <a:chOff x="-664648" y="1828785"/>
              <a:chExt cx="1793051" cy="4435163"/>
            </a:xfrm>
          </p:grpSpPr>
          <p:sp>
            <p:nvSpPr>
              <p:cNvPr id="28" name="Rectangle 27"/>
              <p:cNvSpPr/>
              <p:nvPr/>
            </p:nvSpPr>
            <p:spPr>
              <a:xfrm>
                <a:off x="-664648" y="5432951"/>
                <a:ext cx="1793051"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Dependency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16200000">
                <a:off x="-1393942" y="3693474"/>
                <a:ext cx="3251641"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2024" y="1828785"/>
                <a:ext cx="630511" cy="384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4840837" y="1997854"/>
              <a:ext cx="3252218" cy="2677656"/>
            </a:xfrm>
            <a:prstGeom prst="rect">
              <a:avLst/>
            </a:prstGeom>
            <a:noFill/>
          </p:spPr>
          <p:txBody>
            <a:bodyPr wrap="square" rtlCol="0">
              <a:spAutoFit/>
            </a:bodyPr>
            <a:lstStyle/>
            <a:p>
              <a:pPr algn="ctr"/>
              <a:r>
                <a:rPr lang="en-US" sz="2400" b="1" dirty="0" smtClean="0">
                  <a:solidFill>
                    <a:srgbClr val="FF0000"/>
                  </a:solidFill>
                </a:rPr>
                <a:t>This describes a dependency between one object and another. In this example, the Event depends on the </a:t>
              </a:r>
              <a:r>
                <a:rPr lang="en-US" sz="2400" b="1" dirty="0" err="1" smtClean="0">
                  <a:solidFill>
                    <a:srgbClr val="FF0000"/>
                  </a:solidFill>
                </a:rPr>
                <a:t>DateRange</a:t>
              </a:r>
              <a:r>
                <a:rPr lang="en-US" sz="2400" b="1" dirty="0" smtClean="0">
                  <a:solidFill>
                    <a:srgbClr val="FF0000"/>
                  </a:solidFill>
                </a:rPr>
                <a:t> object.</a:t>
              </a:r>
              <a:endParaRPr lang="en-US" sz="2400" b="1" dirty="0">
                <a:solidFill>
                  <a:srgbClr val="FF0000"/>
                </a:solidFill>
              </a:endParaRPr>
            </a:p>
            <a:p>
              <a:pPr algn="ctr"/>
              <a:endParaRPr lang="en-US" sz="2400" b="1" dirty="0" smtClean="0">
                <a:solidFill>
                  <a:srgbClr val="FF0000"/>
                </a:solidFill>
              </a:endParaRPr>
            </a:p>
          </p:txBody>
        </p:sp>
      </p:grpSp>
      <p:grpSp>
        <p:nvGrpSpPr>
          <p:cNvPr id="32" name="Group 31"/>
          <p:cNvGrpSpPr/>
          <p:nvPr/>
        </p:nvGrpSpPr>
        <p:grpSpPr>
          <a:xfrm>
            <a:off x="39297" y="2361903"/>
            <a:ext cx="7393205" cy="3934053"/>
            <a:chOff x="-3002066" y="3917115"/>
            <a:chExt cx="7393205" cy="3934053"/>
          </a:xfrm>
        </p:grpSpPr>
        <p:grpSp>
          <p:nvGrpSpPr>
            <p:cNvPr id="33" name="Group 32"/>
            <p:cNvGrpSpPr/>
            <p:nvPr/>
          </p:nvGrpSpPr>
          <p:grpSpPr>
            <a:xfrm>
              <a:off x="-2128750" y="3917115"/>
              <a:ext cx="6519889" cy="2036068"/>
              <a:chOff x="-2862289" y="3907531"/>
              <a:chExt cx="6519889" cy="2036068"/>
            </a:xfrm>
          </p:grpSpPr>
          <p:sp>
            <p:nvSpPr>
              <p:cNvPr id="35" name="Rectangle 34"/>
              <p:cNvSpPr/>
              <p:nvPr/>
            </p:nvSpPr>
            <p:spPr>
              <a:xfrm>
                <a:off x="-2862289" y="3907531"/>
                <a:ext cx="1730298"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Multiplicity</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36" name="Bent Arrow 35"/>
              <p:cNvSpPr/>
              <p:nvPr/>
            </p:nvSpPr>
            <p:spPr>
              <a:xfrm rot="5400000">
                <a:off x="673127" y="2278489"/>
                <a:ext cx="982125" cy="4532631"/>
              </a:xfrm>
              <a:prstGeom prst="bentArrow">
                <a:avLst>
                  <a:gd name="adj1" fmla="val 17621"/>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p:nvSpPr>
            <p:spPr>
              <a:xfrm>
                <a:off x="2778936" y="5406092"/>
                <a:ext cx="878664" cy="537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p:cNvSpPr txBox="1"/>
            <p:nvPr/>
          </p:nvSpPr>
          <p:spPr>
            <a:xfrm>
              <a:off x="-3002066" y="5173512"/>
              <a:ext cx="3390421" cy="2677656"/>
            </a:xfrm>
            <a:prstGeom prst="rect">
              <a:avLst/>
            </a:prstGeom>
            <a:noFill/>
          </p:spPr>
          <p:txBody>
            <a:bodyPr wrap="square" rtlCol="0">
              <a:spAutoFit/>
            </a:bodyPr>
            <a:lstStyle/>
            <a:p>
              <a:pPr algn="ctr"/>
              <a:r>
                <a:rPr lang="en-US" sz="2400" b="1" dirty="0" smtClean="0">
                  <a:solidFill>
                    <a:srgbClr val="FF0000"/>
                  </a:solidFill>
                </a:rPr>
                <a:t>Multiplicity indicates a kind of referential relationship. Like a group of child records that belong to a parent. They include a range of possibilities.. 0,1…*</a:t>
              </a:r>
              <a:endParaRPr lang="en-US" sz="2400" b="1" dirty="0">
                <a:solidFill>
                  <a:srgbClr val="FF0000"/>
                </a:solidFill>
              </a:endParaRPr>
            </a:p>
          </p:txBody>
        </p:sp>
      </p:grpSp>
      <p:grpSp>
        <p:nvGrpSpPr>
          <p:cNvPr id="39" name="Group 38"/>
          <p:cNvGrpSpPr/>
          <p:nvPr/>
        </p:nvGrpSpPr>
        <p:grpSpPr>
          <a:xfrm>
            <a:off x="10842" y="1896376"/>
            <a:ext cx="4930397" cy="4746446"/>
            <a:chOff x="-1288174" y="1048369"/>
            <a:chExt cx="4930397" cy="4746446"/>
          </a:xfrm>
        </p:grpSpPr>
        <p:grpSp>
          <p:nvGrpSpPr>
            <p:cNvPr id="40" name="Group 39"/>
            <p:cNvGrpSpPr/>
            <p:nvPr/>
          </p:nvGrpSpPr>
          <p:grpSpPr>
            <a:xfrm>
              <a:off x="1637908" y="1157475"/>
              <a:ext cx="2004315" cy="4637340"/>
              <a:chOff x="841661" y="1124740"/>
              <a:chExt cx="2004315" cy="4637340"/>
            </a:xfrm>
          </p:grpSpPr>
          <p:sp>
            <p:nvSpPr>
              <p:cNvPr id="42" name="Rectangle 41"/>
              <p:cNvSpPr/>
              <p:nvPr/>
            </p:nvSpPr>
            <p:spPr>
              <a:xfrm>
                <a:off x="841661" y="4931083"/>
                <a:ext cx="1794553"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Directed Association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3" name="Right Arrow 42"/>
              <p:cNvSpPr/>
              <p:nvPr/>
            </p:nvSpPr>
            <p:spPr>
              <a:xfrm rot="17027120">
                <a:off x="399574" y="3285529"/>
                <a:ext cx="3284593"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152200" y="1124740"/>
                <a:ext cx="693776" cy="6924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1288174" y="1048369"/>
              <a:ext cx="3390421" cy="4093428"/>
            </a:xfrm>
            <a:prstGeom prst="rect">
              <a:avLst/>
            </a:prstGeom>
            <a:noFill/>
          </p:spPr>
          <p:txBody>
            <a:bodyPr wrap="square" rtlCol="0">
              <a:spAutoFit/>
            </a:bodyPr>
            <a:lstStyle/>
            <a:p>
              <a:pPr algn="ctr"/>
              <a:r>
                <a:rPr lang="en-US" sz="2000" b="1" dirty="0" smtClean="0">
                  <a:solidFill>
                    <a:srgbClr val="FF0000"/>
                  </a:solidFill>
                </a:rPr>
                <a:t>Just like in Capability Area Architectures, a Directed Association tells us when one thing is part of another – literally. Think of the object being pointed to, as a subset of the thing pointing! If there’s no Arrow head and it’s a single line, that means both things contain each other.</a:t>
              </a:r>
            </a:p>
            <a:p>
              <a:pPr algn="ctr"/>
              <a:r>
                <a:rPr lang="en-US" sz="2000" b="1" dirty="0" smtClean="0">
                  <a:solidFill>
                    <a:srgbClr val="FF0000"/>
                  </a:solidFill>
                </a:rPr>
                <a:t>In this example, the “Event” object contains the “</a:t>
              </a:r>
              <a:r>
                <a:rPr lang="en-US" sz="2000" b="1" dirty="0" err="1" smtClean="0">
                  <a:solidFill>
                    <a:srgbClr val="FF0000"/>
                  </a:solidFill>
                </a:rPr>
                <a:t>BookingInformation</a:t>
              </a:r>
              <a:r>
                <a:rPr lang="en-US" sz="2000" b="1" dirty="0" smtClean="0">
                  <a:solidFill>
                    <a:srgbClr val="FF0000"/>
                  </a:solidFill>
                </a:rPr>
                <a:t>” object</a:t>
              </a:r>
            </a:p>
          </p:txBody>
        </p:sp>
      </p:grpSp>
    </p:spTree>
    <p:extLst>
      <p:ext uri="{BB962C8B-B14F-4D97-AF65-F5344CB8AC3E}">
        <p14:creationId xmlns:p14="http://schemas.microsoft.com/office/powerpoint/2010/main" val="25408774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01907" y="1588609"/>
            <a:ext cx="5475609" cy="4443412"/>
          </a:xfrm>
          <a:prstGeom prst="rect">
            <a:avLst/>
          </a:prstGeom>
        </p:spPr>
      </p:pic>
      <p:grpSp>
        <p:nvGrpSpPr>
          <p:cNvPr id="9" name="Group 8"/>
          <p:cNvGrpSpPr/>
          <p:nvPr/>
        </p:nvGrpSpPr>
        <p:grpSpPr>
          <a:xfrm>
            <a:off x="58590" y="355600"/>
            <a:ext cx="5028045" cy="1133177"/>
            <a:chOff x="0" y="0"/>
            <a:chExt cx="5028045" cy="1133177"/>
          </a:xfrm>
          <a:scene3d>
            <a:camera prst="orthographicFront"/>
            <a:lightRig rig="flat" dir="t"/>
          </a:scene3d>
        </p:grpSpPr>
        <p:sp>
          <p:nvSpPr>
            <p:cNvPr id="10" name="Rounded Rectangle 9"/>
            <p:cNvSpPr/>
            <p:nvPr/>
          </p:nvSpPr>
          <p:spPr>
            <a:xfrm>
              <a:off x="0" y="0"/>
              <a:ext cx="502804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1" name="Rounded Rectangle 4"/>
            <p:cNvSpPr/>
            <p:nvPr/>
          </p:nvSpPr>
          <p:spPr>
            <a:xfrm>
              <a:off x="33190" y="33190"/>
              <a:ext cx="496166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Logical Data Model</a:t>
              </a:r>
              <a:endParaRPr lang="en-US" sz="4200" kern="1200" dirty="0"/>
            </a:p>
          </p:txBody>
        </p:sp>
      </p:grpSp>
      <p:grpSp>
        <p:nvGrpSpPr>
          <p:cNvPr id="2" name="Group 1"/>
          <p:cNvGrpSpPr/>
          <p:nvPr/>
        </p:nvGrpSpPr>
        <p:grpSpPr>
          <a:xfrm>
            <a:off x="61226" y="1455587"/>
            <a:ext cx="5059650" cy="5262979"/>
            <a:chOff x="218774" y="2063631"/>
            <a:chExt cx="4908317" cy="5262979"/>
          </a:xfrm>
        </p:grpSpPr>
        <p:grpSp>
          <p:nvGrpSpPr>
            <p:cNvPr id="18" name="Group 17"/>
            <p:cNvGrpSpPr/>
            <p:nvPr/>
          </p:nvGrpSpPr>
          <p:grpSpPr>
            <a:xfrm>
              <a:off x="3334040" y="2428382"/>
              <a:ext cx="1793051" cy="4559734"/>
              <a:chOff x="2151974" y="2579003"/>
              <a:chExt cx="1793051" cy="4559734"/>
            </a:xfrm>
          </p:grpSpPr>
          <p:sp>
            <p:nvSpPr>
              <p:cNvPr id="28" name="Rectangle 27"/>
              <p:cNvSpPr/>
              <p:nvPr/>
            </p:nvSpPr>
            <p:spPr>
              <a:xfrm>
                <a:off x="2151974" y="6677072"/>
                <a:ext cx="1793051"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Composition</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Right Arrow 19"/>
              <p:cNvSpPr/>
              <p:nvPr/>
            </p:nvSpPr>
            <p:spPr>
              <a:xfrm rot="16200000">
                <a:off x="1277651" y="4913930"/>
                <a:ext cx="3444344"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2305841" y="2579003"/>
                <a:ext cx="1485316" cy="5455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218774" y="2063631"/>
              <a:ext cx="3351036" cy="5262979"/>
            </a:xfrm>
            <a:prstGeom prst="rect">
              <a:avLst/>
            </a:prstGeom>
            <a:noFill/>
          </p:spPr>
          <p:txBody>
            <a:bodyPr wrap="square" rtlCol="0">
              <a:spAutoFit/>
            </a:bodyPr>
            <a:lstStyle/>
            <a:p>
              <a:pPr algn="ctr"/>
              <a:r>
                <a:rPr lang="en-US" sz="2400" b="1" dirty="0" smtClean="0">
                  <a:solidFill>
                    <a:srgbClr val="FF0000"/>
                  </a:solidFill>
                </a:rPr>
                <a:t>This indicates the things without the diamond are part of the thing with the diamond – as in literally a Kit…a collection of things. If you see this without the diamond filled in, it’s called “Aggregation”, implies the same kind of “kit” but implies the items are optional in the kit…if they exist they are part of the object.</a:t>
              </a:r>
              <a:endParaRPr lang="en-US" sz="2400" b="1" dirty="0">
                <a:solidFill>
                  <a:srgbClr val="FF0000"/>
                </a:solidFill>
              </a:endParaRPr>
            </a:p>
            <a:p>
              <a:pPr algn="ctr"/>
              <a:endParaRPr lang="en-US" sz="2400" b="1" dirty="0" smtClean="0">
                <a:solidFill>
                  <a:srgbClr val="FF0000"/>
                </a:solidFill>
              </a:endParaRPr>
            </a:p>
          </p:txBody>
        </p:sp>
      </p:grpSp>
      <p:grpSp>
        <p:nvGrpSpPr>
          <p:cNvPr id="3" name="Group 2"/>
          <p:cNvGrpSpPr/>
          <p:nvPr/>
        </p:nvGrpSpPr>
        <p:grpSpPr>
          <a:xfrm>
            <a:off x="122054" y="1767661"/>
            <a:ext cx="8183746" cy="4718262"/>
            <a:chOff x="122054" y="1767661"/>
            <a:chExt cx="8183746" cy="4718262"/>
          </a:xfrm>
        </p:grpSpPr>
        <p:grpSp>
          <p:nvGrpSpPr>
            <p:cNvPr id="15" name="Group 14"/>
            <p:cNvGrpSpPr/>
            <p:nvPr/>
          </p:nvGrpSpPr>
          <p:grpSpPr>
            <a:xfrm>
              <a:off x="6739847" y="3074363"/>
              <a:ext cx="1565953" cy="3411560"/>
              <a:chOff x="5943600" y="3041628"/>
              <a:chExt cx="1565953" cy="3411560"/>
            </a:xfrm>
          </p:grpSpPr>
          <p:sp>
            <p:nvSpPr>
              <p:cNvPr id="16" name="Rectangle 15"/>
              <p:cNvSpPr/>
              <p:nvPr/>
            </p:nvSpPr>
            <p:spPr>
              <a:xfrm>
                <a:off x="5943600" y="5991523"/>
                <a:ext cx="1208088"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Note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7" name="Right Arrow 16"/>
              <p:cNvSpPr/>
              <p:nvPr/>
            </p:nvSpPr>
            <p:spPr>
              <a:xfrm rot="16200000">
                <a:off x="5824739" y="4881432"/>
                <a:ext cx="2178740"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6042665" y="3041628"/>
                <a:ext cx="1466888" cy="896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p:cNvSpPr txBox="1"/>
            <p:nvPr/>
          </p:nvSpPr>
          <p:spPr>
            <a:xfrm>
              <a:off x="122054" y="1767661"/>
              <a:ext cx="3390421" cy="2677656"/>
            </a:xfrm>
            <a:prstGeom prst="rect">
              <a:avLst/>
            </a:prstGeom>
            <a:noFill/>
          </p:spPr>
          <p:txBody>
            <a:bodyPr wrap="square" rtlCol="0">
              <a:spAutoFit/>
            </a:bodyPr>
            <a:lstStyle/>
            <a:p>
              <a:pPr algn="ctr"/>
              <a:r>
                <a:rPr lang="en-US" sz="2400" b="1" dirty="0" smtClean="0">
                  <a:solidFill>
                    <a:srgbClr val="FF0000"/>
                  </a:solidFill>
                </a:rPr>
                <a:t>A note is any important piece of information that’s related to the item to which it’s attached. They look like post-it notes!</a:t>
              </a:r>
              <a:endParaRPr lang="en-US" sz="2400" b="1" dirty="0">
                <a:solidFill>
                  <a:srgbClr val="FF0000"/>
                </a:solidFill>
              </a:endParaRPr>
            </a:p>
            <a:p>
              <a:pPr algn="ctr"/>
              <a:endParaRPr lang="en-US" sz="2400" b="1" dirty="0" smtClean="0">
                <a:solidFill>
                  <a:srgbClr val="FF0000"/>
                </a:solidFill>
              </a:endParaRPr>
            </a:p>
          </p:txBody>
        </p:sp>
      </p:grpSp>
    </p:spTree>
    <p:extLst>
      <p:ext uri="{BB962C8B-B14F-4D97-AF65-F5344CB8AC3E}">
        <p14:creationId xmlns:p14="http://schemas.microsoft.com/office/powerpoint/2010/main" val="4056932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315359411"/>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76200" y="533400"/>
            <a:ext cx="1608459" cy="1133177"/>
            <a:chOff x="51726" y="1193493"/>
            <a:chExt cx="1608459" cy="1133177"/>
          </a:xfrm>
          <a:scene3d>
            <a:camera prst="orthographicFront"/>
            <a:lightRig rig="flat" dir="t"/>
          </a:scene3d>
        </p:grpSpPr>
        <p:sp>
          <p:nvSpPr>
            <p:cNvPr id="8" name="Rounded Rectangle 7"/>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Tree>
    <p:extLst>
      <p:ext uri="{BB962C8B-B14F-4D97-AF65-F5344CB8AC3E}">
        <p14:creationId xmlns:p14="http://schemas.microsoft.com/office/powerpoint/2010/main" val="24713073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 y="533400"/>
            <a:ext cx="1608459" cy="1133177"/>
            <a:chOff x="51726" y="1193493"/>
            <a:chExt cx="1608459" cy="1133177"/>
          </a:xfrm>
          <a:scene3d>
            <a:camera prst="orthographicFront"/>
            <a:lightRig rig="flat" dir="t"/>
          </a:scene3d>
        </p:grpSpPr>
        <p:sp>
          <p:nvSpPr>
            <p:cNvPr id="8" name="Rounded Rectangle 7"/>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
        <p:nvSpPr>
          <p:cNvPr id="10" name="TextBox 9"/>
          <p:cNvSpPr txBox="1"/>
          <p:nvPr/>
        </p:nvSpPr>
        <p:spPr>
          <a:xfrm>
            <a:off x="2057400" y="914400"/>
            <a:ext cx="6095999" cy="2308324"/>
          </a:xfrm>
          <a:prstGeom prst="rect">
            <a:avLst/>
          </a:prstGeom>
          <a:noFill/>
        </p:spPr>
        <p:txBody>
          <a:bodyPr wrap="square" rtlCol="0">
            <a:spAutoFit/>
          </a:bodyPr>
          <a:lstStyle/>
          <a:p>
            <a:r>
              <a:rPr lang="en-US" sz="2400" dirty="0" smtClean="0"/>
              <a:t>In </a:t>
            </a:r>
            <a:r>
              <a:rPr lang="en-US" sz="2400" dirty="0"/>
              <a:t>software and system engineering, a use case is a set of steps, typically defining interactions between a </a:t>
            </a:r>
            <a:r>
              <a:rPr lang="en-US" sz="2400" dirty="0">
                <a:hlinkClick r:id="rId2"/>
              </a:rPr>
              <a:t>role</a:t>
            </a:r>
            <a:r>
              <a:rPr lang="en-US" sz="2400" dirty="0"/>
              <a:t> (known in UML as an "actor") and a system, to achieve a goal also referred to as </a:t>
            </a:r>
            <a:r>
              <a:rPr lang="en-US" sz="2400" dirty="0">
                <a:hlinkClick r:id="rId3"/>
              </a:rPr>
              <a:t>result of value</a:t>
            </a:r>
            <a:r>
              <a:rPr lang="en-US" sz="2400" dirty="0"/>
              <a:t> (ROV). The actor can be a human or a system.</a:t>
            </a:r>
          </a:p>
        </p:txBody>
      </p:sp>
      <p:sp>
        <p:nvSpPr>
          <p:cNvPr id="11" name="TextBox 10"/>
          <p:cNvSpPr txBox="1"/>
          <p:nvPr/>
        </p:nvSpPr>
        <p:spPr>
          <a:xfrm>
            <a:off x="406400" y="3352800"/>
            <a:ext cx="8458200" cy="2677656"/>
          </a:xfrm>
          <a:prstGeom prst="rect">
            <a:avLst/>
          </a:prstGeom>
          <a:noFill/>
        </p:spPr>
        <p:txBody>
          <a:bodyPr wrap="square" rtlCol="0">
            <a:spAutoFit/>
          </a:bodyPr>
          <a:lstStyle/>
          <a:p>
            <a:pPr algn="ctr"/>
            <a:r>
              <a:rPr lang="en-US" sz="2400" b="1" dirty="0" smtClean="0">
                <a:solidFill>
                  <a:srgbClr val="FF0000"/>
                </a:solidFill>
              </a:rPr>
              <a:t>Think of a Use Case Diagram, as a 10,000 foot level look at your process. It shows who or what is affiliated with the Use Case being defined. It can also indicate important data to the process (things that trigger the process or that are produced from the process.) It is NOT a data flow, nor does it indicate anything other than the players in the process. </a:t>
            </a:r>
            <a:endParaRPr lang="en-US" sz="2400" b="1" dirty="0">
              <a:solidFill>
                <a:srgbClr val="FF0000"/>
              </a:solidFill>
            </a:endParaRPr>
          </a:p>
          <a:p>
            <a:pPr algn="ctr"/>
            <a:endParaRPr lang="en-US" sz="2400" b="1" dirty="0" smtClean="0">
              <a:solidFill>
                <a:srgbClr val="FF0000"/>
              </a:solidFill>
            </a:endParaRPr>
          </a:p>
        </p:txBody>
      </p:sp>
    </p:spTree>
    <p:extLst>
      <p:ext uri="{BB962C8B-B14F-4D97-AF65-F5344CB8AC3E}">
        <p14:creationId xmlns:p14="http://schemas.microsoft.com/office/powerpoint/2010/main" val="38812153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What the Heck </a:t>
            </a:r>
            <a:r>
              <a:rPr lang="en-US" u="dbl" dirty="0" smtClean="0"/>
              <a:t>IS</a:t>
            </a:r>
            <a:r>
              <a:rPr lang="en-US" dirty="0" smtClean="0"/>
              <a:t> Enterprise Architecture??</a:t>
            </a:r>
            <a:endParaRPr lang="en-US" dirty="0"/>
          </a:p>
        </p:txBody>
      </p:sp>
      <p:sp>
        <p:nvSpPr>
          <p:cNvPr id="3" name="Content Placeholder 2"/>
          <p:cNvSpPr>
            <a:spLocks noGrp="1"/>
          </p:cNvSpPr>
          <p:nvPr>
            <p:ph idx="1"/>
          </p:nvPr>
        </p:nvSpPr>
        <p:spPr/>
        <p:txBody>
          <a:bodyPr>
            <a:normAutofit/>
          </a:bodyPr>
          <a:lstStyle/>
          <a:p>
            <a:r>
              <a:rPr lang="en-US" dirty="0"/>
              <a:t>Wikipedia</a:t>
            </a:r>
            <a:r>
              <a:rPr lang="en-US" dirty="0" smtClean="0"/>
              <a:t>: “Enterprise Architecture </a:t>
            </a:r>
            <a:r>
              <a:rPr lang="en-US" dirty="0"/>
              <a:t>applies architecture principles and practices to guide organizations through the business, information, process, and technology changes necessary to execute their </a:t>
            </a:r>
            <a:r>
              <a:rPr lang="en-US" dirty="0" smtClean="0">
                <a:solidFill>
                  <a:srgbClr val="FF0000"/>
                </a:solidFill>
              </a:rPr>
              <a:t>strategies</a:t>
            </a:r>
            <a:r>
              <a:rPr lang="en-US" dirty="0" smtClean="0"/>
              <a:t>.”</a:t>
            </a:r>
          </a:p>
          <a:p>
            <a:pPr marL="109728" indent="0">
              <a:buNone/>
            </a:pPr>
            <a:r>
              <a:rPr lang="en-US" u="sng" dirty="0" smtClean="0"/>
              <a:t>Key Point: </a:t>
            </a:r>
          </a:p>
          <a:p>
            <a:pPr marL="109728" indent="0" algn="ctr">
              <a:buNone/>
            </a:pPr>
            <a:r>
              <a:rPr lang="en-US" dirty="0"/>
              <a:t> </a:t>
            </a:r>
            <a:r>
              <a:rPr lang="en-US" dirty="0" smtClean="0"/>
              <a:t>     </a:t>
            </a:r>
            <a:r>
              <a:rPr lang="en-US" sz="4400" b="1" u="sng" dirty="0" smtClean="0">
                <a:solidFill>
                  <a:srgbClr val="00B050"/>
                </a:solidFill>
              </a:rPr>
              <a:t>For 99% of what EA does, it’s STRATEGIC</a:t>
            </a:r>
            <a:endParaRPr lang="en-US" sz="4400" b="1" u="sng" dirty="0">
              <a:solidFill>
                <a:srgbClr val="00B050"/>
              </a:solidFill>
            </a:endParaRPr>
          </a:p>
        </p:txBody>
      </p:sp>
    </p:spTree>
    <p:extLst>
      <p:ext uri="{BB962C8B-B14F-4D97-AF65-F5344CB8AC3E}">
        <p14:creationId xmlns:p14="http://schemas.microsoft.com/office/powerpoint/2010/main" val="2617479427"/>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296" y="2038002"/>
            <a:ext cx="493712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122296" y="838200"/>
            <a:ext cx="6589903" cy="1066800"/>
          </a:xfrm>
        </p:spPr>
        <p:txBody>
          <a:bodyPr>
            <a:normAutofit fontScale="90000"/>
          </a:bodyPr>
          <a:lstStyle/>
          <a:p>
            <a:pPr algn="ctr"/>
            <a:r>
              <a:rPr lang="en-US" dirty="0" smtClean="0"/>
              <a:t>Symbols to know to read </a:t>
            </a:r>
            <a:br>
              <a:rPr lang="en-US" dirty="0" smtClean="0"/>
            </a:br>
            <a:r>
              <a:rPr lang="en-US" dirty="0" smtClean="0"/>
              <a:t>a Use Case!</a:t>
            </a:r>
            <a:endParaRPr lang="en-US" dirty="0"/>
          </a:p>
        </p:txBody>
      </p:sp>
      <p:sp>
        <p:nvSpPr>
          <p:cNvPr id="11" name="Rectangle 10"/>
          <p:cNvSpPr/>
          <p:nvPr/>
        </p:nvSpPr>
        <p:spPr>
          <a:xfrm>
            <a:off x="2686548" y="5334000"/>
            <a:ext cx="312657" cy="246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367010" y="1915119"/>
            <a:ext cx="3200400" cy="781050"/>
            <a:chOff x="381000" y="1875367"/>
            <a:chExt cx="3200400" cy="781050"/>
          </a:xfrm>
        </p:grpSpPr>
        <p:sp>
          <p:nvSpPr>
            <p:cNvPr id="6" name="Rectangle 5"/>
            <p:cNvSpPr/>
            <p:nvPr/>
          </p:nvSpPr>
          <p:spPr>
            <a:xfrm>
              <a:off x="381000" y="1952871"/>
              <a:ext cx="1003223"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Role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 name="Right Arrow 6"/>
            <p:cNvSpPr/>
            <p:nvPr/>
          </p:nvSpPr>
          <p:spPr>
            <a:xfrm>
              <a:off x="1355165" y="2038002"/>
              <a:ext cx="1447800" cy="291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2802965" y="1875367"/>
              <a:ext cx="778435" cy="781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3226407" y="2465567"/>
            <a:ext cx="5675593" cy="1022931"/>
            <a:chOff x="3163607" y="2414536"/>
            <a:chExt cx="5675593" cy="1022931"/>
          </a:xfrm>
        </p:grpSpPr>
        <p:sp>
          <p:nvSpPr>
            <p:cNvPr id="8" name="Right Arrow 7"/>
            <p:cNvSpPr/>
            <p:nvPr/>
          </p:nvSpPr>
          <p:spPr>
            <a:xfrm rot="10800000">
              <a:off x="4648199" y="2740197"/>
              <a:ext cx="1413933"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996178" y="2662767"/>
              <a:ext cx="2843022"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Abstraction of a Role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4" name="Oval 13"/>
            <p:cNvSpPr/>
            <p:nvPr/>
          </p:nvSpPr>
          <p:spPr>
            <a:xfrm>
              <a:off x="3163607" y="2414536"/>
              <a:ext cx="1484593" cy="10229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301029" y="3043535"/>
            <a:ext cx="4499571" cy="1376065"/>
            <a:chOff x="301029" y="3043535"/>
            <a:chExt cx="4499571" cy="1376065"/>
          </a:xfrm>
        </p:grpSpPr>
        <p:sp>
          <p:nvSpPr>
            <p:cNvPr id="18" name="Rectangle 17"/>
            <p:cNvSpPr/>
            <p:nvPr/>
          </p:nvSpPr>
          <p:spPr>
            <a:xfrm>
              <a:off x="301029" y="3043535"/>
              <a:ext cx="2698176" cy="461665"/>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Use Case Name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7" name="Bent-Up Arrow 26"/>
            <p:cNvSpPr/>
            <p:nvPr/>
          </p:nvSpPr>
          <p:spPr>
            <a:xfrm rot="5400000">
              <a:off x="1890806" y="3368599"/>
              <a:ext cx="836595" cy="11130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802965" y="3506804"/>
              <a:ext cx="1997635" cy="9127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268101" y="4534563"/>
            <a:ext cx="3593947" cy="1916006"/>
            <a:chOff x="317093" y="4609339"/>
            <a:chExt cx="3593947" cy="1916006"/>
          </a:xfrm>
        </p:grpSpPr>
        <p:sp>
          <p:nvSpPr>
            <p:cNvPr id="24" name="Rectangle 23"/>
            <p:cNvSpPr/>
            <p:nvPr/>
          </p:nvSpPr>
          <p:spPr>
            <a:xfrm>
              <a:off x="317093" y="4609339"/>
              <a:ext cx="2076144" cy="1200329"/>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A System that’s used in the Use Case</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2" name="Bent Arrow 11"/>
            <p:cNvSpPr/>
            <p:nvPr/>
          </p:nvSpPr>
          <p:spPr>
            <a:xfrm rot="5400000">
              <a:off x="2339718" y="4605877"/>
              <a:ext cx="626035" cy="114734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Oval 16"/>
            <p:cNvSpPr/>
            <p:nvPr/>
          </p:nvSpPr>
          <p:spPr>
            <a:xfrm>
              <a:off x="2309103" y="5492566"/>
              <a:ext cx="1601937" cy="10327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5136707" y="3138666"/>
            <a:ext cx="3845428" cy="1569660"/>
            <a:chOff x="4993772" y="3141365"/>
            <a:chExt cx="3845428" cy="1569660"/>
          </a:xfrm>
        </p:grpSpPr>
        <p:sp>
          <p:nvSpPr>
            <p:cNvPr id="16" name="Rectangle 15"/>
            <p:cNvSpPr/>
            <p:nvPr/>
          </p:nvSpPr>
          <p:spPr>
            <a:xfrm>
              <a:off x="6934200" y="3141365"/>
              <a:ext cx="1905000" cy="1569660"/>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Capability this Use Case Supports</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2" name="Right Arrow 21"/>
            <p:cNvSpPr/>
            <p:nvPr/>
          </p:nvSpPr>
          <p:spPr>
            <a:xfrm rot="10800000">
              <a:off x="6553200" y="3616695"/>
              <a:ext cx="688530"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4993772" y="3505200"/>
              <a:ext cx="1559427"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4767333" y="4151854"/>
            <a:ext cx="4212366" cy="2610601"/>
            <a:chOff x="4495800" y="4114799"/>
            <a:chExt cx="4212366" cy="2610601"/>
          </a:xfrm>
        </p:grpSpPr>
        <p:sp>
          <p:nvSpPr>
            <p:cNvPr id="10" name="Bent-Up Arrow 9"/>
            <p:cNvSpPr/>
            <p:nvPr/>
          </p:nvSpPr>
          <p:spPr>
            <a:xfrm rot="16200000">
              <a:off x="7011722" y="5354360"/>
              <a:ext cx="836595" cy="11130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5359877" y="6325290"/>
              <a:ext cx="3348289" cy="400110"/>
            </a:xfrm>
            <a:prstGeom prst="rect">
              <a:avLst/>
            </a:prstGeom>
            <a:noFill/>
            <a:effectLst>
              <a:outerShdw blurRad="50800" dist="50800" dir="5400000" algn="ctr" rotWithShape="0">
                <a:srgbClr val="FF0000"/>
              </a:out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System Function Specification</a:t>
              </a:r>
              <a:endParaRPr lang="en-US" sz="2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 name="Oval 19"/>
            <p:cNvSpPr/>
            <p:nvPr/>
          </p:nvSpPr>
          <p:spPr>
            <a:xfrm>
              <a:off x="4495800" y="4114799"/>
              <a:ext cx="2438400" cy="22143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p:cNvGrpSpPr/>
          <p:nvPr/>
        </p:nvGrpSpPr>
        <p:grpSpPr>
          <a:xfrm>
            <a:off x="76200" y="533400"/>
            <a:ext cx="1608459" cy="1133177"/>
            <a:chOff x="51726" y="1193493"/>
            <a:chExt cx="1608459" cy="1133177"/>
          </a:xfrm>
          <a:scene3d>
            <a:camera prst="orthographicFront"/>
            <a:lightRig rig="flat" dir="t"/>
          </a:scene3d>
        </p:grpSpPr>
        <p:sp>
          <p:nvSpPr>
            <p:cNvPr id="33" name="Rounded Rectangle 32"/>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34"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spTree>
    <p:extLst>
      <p:ext uri="{BB962C8B-B14F-4D97-AF65-F5344CB8AC3E}">
        <p14:creationId xmlns:p14="http://schemas.microsoft.com/office/powerpoint/2010/main" val="41364378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80">
                                          <p:stCondLst>
                                            <p:cond delay="0"/>
                                          </p:stCondLst>
                                        </p:cTn>
                                        <p:tgtEl>
                                          <p:spTgt spid="29"/>
                                        </p:tgtEl>
                                      </p:cBhvr>
                                    </p:animEffect>
                                    <p:anim calcmode="lin" valueType="num">
                                      <p:cBhvr>
                                        <p:cTn id="1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0" dur="26">
                                          <p:stCondLst>
                                            <p:cond delay="650"/>
                                          </p:stCondLst>
                                        </p:cTn>
                                        <p:tgtEl>
                                          <p:spTgt spid="29"/>
                                        </p:tgtEl>
                                      </p:cBhvr>
                                      <p:to x="100000" y="60000"/>
                                    </p:animScale>
                                    <p:animScale>
                                      <p:cBhvr>
                                        <p:cTn id="21" dur="166" decel="50000">
                                          <p:stCondLst>
                                            <p:cond delay="676"/>
                                          </p:stCondLst>
                                        </p:cTn>
                                        <p:tgtEl>
                                          <p:spTgt spid="29"/>
                                        </p:tgtEl>
                                      </p:cBhvr>
                                      <p:to x="100000" y="100000"/>
                                    </p:animScale>
                                    <p:animScale>
                                      <p:cBhvr>
                                        <p:cTn id="22" dur="26">
                                          <p:stCondLst>
                                            <p:cond delay="1312"/>
                                          </p:stCondLst>
                                        </p:cTn>
                                        <p:tgtEl>
                                          <p:spTgt spid="29"/>
                                        </p:tgtEl>
                                      </p:cBhvr>
                                      <p:to x="100000" y="80000"/>
                                    </p:animScale>
                                    <p:animScale>
                                      <p:cBhvr>
                                        <p:cTn id="23" dur="166" decel="50000">
                                          <p:stCondLst>
                                            <p:cond delay="1338"/>
                                          </p:stCondLst>
                                        </p:cTn>
                                        <p:tgtEl>
                                          <p:spTgt spid="29"/>
                                        </p:tgtEl>
                                      </p:cBhvr>
                                      <p:to x="100000" y="100000"/>
                                    </p:animScale>
                                    <p:animScale>
                                      <p:cBhvr>
                                        <p:cTn id="24" dur="26">
                                          <p:stCondLst>
                                            <p:cond delay="1642"/>
                                          </p:stCondLst>
                                        </p:cTn>
                                        <p:tgtEl>
                                          <p:spTgt spid="29"/>
                                        </p:tgtEl>
                                      </p:cBhvr>
                                      <p:to x="100000" y="90000"/>
                                    </p:animScale>
                                    <p:animScale>
                                      <p:cBhvr>
                                        <p:cTn id="25" dur="166" decel="50000">
                                          <p:stCondLst>
                                            <p:cond delay="1668"/>
                                          </p:stCondLst>
                                        </p:cTn>
                                        <p:tgtEl>
                                          <p:spTgt spid="29"/>
                                        </p:tgtEl>
                                      </p:cBhvr>
                                      <p:to x="100000" y="100000"/>
                                    </p:animScale>
                                    <p:animScale>
                                      <p:cBhvr>
                                        <p:cTn id="26" dur="26">
                                          <p:stCondLst>
                                            <p:cond delay="1808"/>
                                          </p:stCondLst>
                                        </p:cTn>
                                        <p:tgtEl>
                                          <p:spTgt spid="29"/>
                                        </p:tgtEl>
                                      </p:cBhvr>
                                      <p:to x="100000" y="95000"/>
                                    </p:animScale>
                                    <p:animScale>
                                      <p:cBhvr>
                                        <p:cTn id="27" dur="166" decel="50000">
                                          <p:stCondLst>
                                            <p:cond delay="1834"/>
                                          </p:stCondLst>
                                        </p:cTn>
                                        <p:tgtEl>
                                          <p:spTgt spid="29"/>
                                        </p:tgtEl>
                                      </p:cBhvr>
                                      <p:to x="100000" y="100000"/>
                                    </p:animScale>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anim calcmode="lin" valueType="num">
                                      <p:cBhvr>
                                        <p:cTn id="33" dur="2000" fill="hold"/>
                                        <p:tgtEl>
                                          <p:spTgt spid="23"/>
                                        </p:tgtEl>
                                        <p:attrNameLst>
                                          <p:attrName>ppt_w</p:attrName>
                                        </p:attrNameLst>
                                      </p:cBhvr>
                                      <p:tavLst>
                                        <p:tav tm="0" fmla="#ppt_w*sin(2.5*pi*$)">
                                          <p:val>
                                            <p:fltVal val="0"/>
                                          </p:val>
                                        </p:tav>
                                        <p:tav tm="100000">
                                          <p:val>
                                            <p:fltVal val="1"/>
                                          </p:val>
                                        </p:tav>
                                      </p:tavLst>
                                    </p:anim>
                                    <p:anim calcmode="lin" valueType="num">
                                      <p:cBhvr>
                                        <p:cTn id="34" dur="2000" fill="hold"/>
                                        <p:tgtEl>
                                          <p:spTgt spid="2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80">
                                          <p:stCondLst>
                                            <p:cond delay="0"/>
                                          </p:stCondLst>
                                        </p:cTn>
                                        <p:tgtEl>
                                          <p:spTgt spid="30"/>
                                        </p:tgtEl>
                                      </p:cBhvr>
                                    </p:animEffect>
                                    <p:anim calcmode="lin" valueType="num">
                                      <p:cBhvr>
                                        <p:cTn id="52"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57" dur="26">
                                          <p:stCondLst>
                                            <p:cond delay="650"/>
                                          </p:stCondLst>
                                        </p:cTn>
                                        <p:tgtEl>
                                          <p:spTgt spid="30"/>
                                        </p:tgtEl>
                                      </p:cBhvr>
                                      <p:to x="100000" y="60000"/>
                                    </p:animScale>
                                    <p:animScale>
                                      <p:cBhvr>
                                        <p:cTn id="58" dur="166" decel="50000">
                                          <p:stCondLst>
                                            <p:cond delay="676"/>
                                          </p:stCondLst>
                                        </p:cTn>
                                        <p:tgtEl>
                                          <p:spTgt spid="30"/>
                                        </p:tgtEl>
                                      </p:cBhvr>
                                      <p:to x="100000" y="100000"/>
                                    </p:animScale>
                                    <p:animScale>
                                      <p:cBhvr>
                                        <p:cTn id="59" dur="26">
                                          <p:stCondLst>
                                            <p:cond delay="1312"/>
                                          </p:stCondLst>
                                        </p:cTn>
                                        <p:tgtEl>
                                          <p:spTgt spid="30"/>
                                        </p:tgtEl>
                                      </p:cBhvr>
                                      <p:to x="100000" y="80000"/>
                                    </p:animScale>
                                    <p:animScale>
                                      <p:cBhvr>
                                        <p:cTn id="60" dur="166" decel="50000">
                                          <p:stCondLst>
                                            <p:cond delay="1338"/>
                                          </p:stCondLst>
                                        </p:cTn>
                                        <p:tgtEl>
                                          <p:spTgt spid="30"/>
                                        </p:tgtEl>
                                      </p:cBhvr>
                                      <p:to x="100000" y="100000"/>
                                    </p:animScale>
                                    <p:animScale>
                                      <p:cBhvr>
                                        <p:cTn id="61" dur="26">
                                          <p:stCondLst>
                                            <p:cond delay="1642"/>
                                          </p:stCondLst>
                                        </p:cTn>
                                        <p:tgtEl>
                                          <p:spTgt spid="30"/>
                                        </p:tgtEl>
                                      </p:cBhvr>
                                      <p:to x="100000" y="90000"/>
                                    </p:animScale>
                                    <p:animScale>
                                      <p:cBhvr>
                                        <p:cTn id="62" dur="166" decel="50000">
                                          <p:stCondLst>
                                            <p:cond delay="1668"/>
                                          </p:stCondLst>
                                        </p:cTn>
                                        <p:tgtEl>
                                          <p:spTgt spid="30"/>
                                        </p:tgtEl>
                                      </p:cBhvr>
                                      <p:to x="100000" y="100000"/>
                                    </p:animScale>
                                    <p:animScale>
                                      <p:cBhvr>
                                        <p:cTn id="63" dur="26">
                                          <p:stCondLst>
                                            <p:cond delay="1808"/>
                                          </p:stCondLst>
                                        </p:cTn>
                                        <p:tgtEl>
                                          <p:spTgt spid="30"/>
                                        </p:tgtEl>
                                      </p:cBhvr>
                                      <p:to x="100000" y="95000"/>
                                    </p:animScale>
                                    <p:animScale>
                                      <p:cBhvr>
                                        <p:cTn id="64"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5393" y="914778"/>
            <a:ext cx="6619875" cy="513873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2158059" y="5047851"/>
            <a:ext cx="5690542" cy="1236065"/>
            <a:chOff x="209242" y="5165205"/>
            <a:chExt cx="7639359" cy="1236065"/>
          </a:xfrm>
        </p:grpSpPr>
        <p:sp>
          <p:nvSpPr>
            <p:cNvPr id="7" name="Right Arrow 6"/>
            <p:cNvSpPr/>
            <p:nvPr/>
          </p:nvSpPr>
          <p:spPr>
            <a:xfrm rot="10800000">
              <a:off x="3449873" y="5629832"/>
              <a:ext cx="1739032"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953000" y="5435575"/>
              <a:ext cx="2895601" cy="830997"/>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The Use Case ID Block</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9" name="Oval 8"/>
            <p:cNvSpPr/>
            <p:nvPr/>
          </p:nvSpPr>
          <p:spPr>
            <a:xfrm>
              <a:off x="209242" y="5165205"/>
              <a:ext cx="3240632" cy="12360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p:nvGrpSpPr>
        <p:grpSpPr>
          <a:xfrm>
            <a:off x="76200" y="533400"/>
            <a:ext cx="1608459" cy="1133177"/>
            <a:chOff x="51726" y="1193493"/>
            <a:chExt cx="1608459" cy="1133177"/>
          </a:xfrm>
          <a:scene3d>
            <a:camera prst="orthographicFront"/>
            <a:lightRig rig="flat" dir="t"/>
          </a:scene3d>
        </p:grpSpPr>
        <p:sp>
          <p:nvSpPr>
            <p:cNvPr id="16" name="Rounded Rectangle 15"/>
            <p:cNvSpPr/>
            <p:nvPr/>
          </p:nvSpPr>
          <p:spPr>
            <a:xfrm>
              <a:off x="51726" y="119349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7" name="Rounded Rectangle 4"/>
            <p:cNvSpPr/>
            <p:nvPr/>
          </p:nvSpPr>
          <p:spPr>
            <a:xfrm>
              <a:off x="84916" y="122668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Use Case Diagram</a:t>
              </a:r>
              <a:endParaRPr lang="en-US" sz="2600" kern="1200" dirty="0"/>
            </a:p>
          </p:txBody>
        </p:sp>
      </p:grpSp>
      <p:grpSp>
        <p:nvGrpSpPr>
          <p:cNvPr id="3" name="Group 2"/>
          <p:cNvGrpSpPr/>
          <p:nvPr/>
        </p:nvGrpSpPr>
        <p:grpSpPr>
          <a:xfrm>
            <a:off x="109391" y="1666577"/>
            <a:ext cx="6824809" cy="2941813"/>
            <a:chOff x="109391" y="1666577"/>
            <a:chExt cx="6824809" cy="2941813"/>
          </a:xfrm>
        </p:grpSpPr>
        <p:grpSp>
          <p:nvGrpSpPr>
            <p:cNvPr id="12" name="Group 11"/>
            <p:cNvGrpSpPr/>
            <p:nvPr/>
          </p:nvGrpSpPr>
          <p:grpSpPr>
            <a:xfrm>
              <a:off x="2346896" y="1666577"/>
              <a:ext cx="4587304" cy="1407257"/>
              <a:chOff x="2228363" y="1277997"/>
              <a:chExt cx="4587304" cy="1407257"/>
            </a:xfrm>
          </p:grpSpPr>
          <p:sp>
            <p:nvSpPr>
              <p:cNvPr id="13" name="Right Arrow 12"/>
              <p:cNvSpPr/>
              <p:nvPr/>
            </p:nvSpPr>
            <p:spPr>
              <a:xfrm rot="21143556">
                <a:off x="2228363" y="2378453"/>
                <a:ext cx="2682847" cy="306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rot="19311150">
                <a:off x="4758267" y="1277997"/>
                <a:ext cx="20574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p:cNvSpPr/>
            <p:nvPr/>
          </p:nvSpPr>
          <p:spPr>
            <a:xfrm>
              <a:off x="236859" y="4146725"/>
              <a:ext cx="2895600" cy="461665"/>
            </a:xfrm>
            <a:prstGeom prst="rect">
              <a:avLst/>
            </a:prstGeom>
            <a:noFill/>
            <a:effectLst>
              <a:outerShdw blurRad="50800" dist="50800" dir="5400000" algn="ctr" rotWithShape="0">
                <a:srgbClr val="FF0000"/>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Extends / Includes</a:t>
              </a:r>
              <a:endParaRPr lang="en-US" sz="2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 name="TextBox 1"/>
            <p:cNvSpPr txBox="1"/>
            <p:nvPr/>
          </p:nvSpPr>
          <p:spPr>
            <a:xfrm>
              <a:off x="109391" y="2109166"/>
              <a:ext cx="2405210" cy="2031325"/>
            </a:xfrm>
            <a:prstGeom prst="rect">
              <a:avLst/>
            </a:prstGeom>
            <a:noFill/>
          </p:spPr>
          <p:txBody>
            <a:bodyPr wrap="square" rtlCol="0">
              <a:spAutoFit/>
            </a:bodyPr>
            <a:lstStyle/>
            <a:p>
              <a:pPr algn="ctr"/>
              <a:r>
                <a:rPr lang="en-US" b="1" dirty="0">
                  <a:ln w="11430"/>
                  <a:solidFill>
                    <a:srgbClr val="FF0000"/>
                  </a:solidFill>
                  <a:effectLst>
                    <a:outerShdw blurRad="80000" dist="40000" dir="5040000" algn="tl">
                      <a:srgbClr val="000000">
                        <a:alpha val="30000"/>
                      </a:srgbClr>
                    </a:outerShdw>
                  </a:effectLst>
                </a:rPr>
                <a:t>&lt;&lt;Extend&gt;&gt;: Another use case </a:t>
              </a:r>
              <a:r>
                <a:rPr lang="en-US" b="1" u="sng" dirty="0" smtClean="0">
                  <a:ln w="11430"/>
                  <a:solidFill>
                    <a:srgbClr val="FF0000"/>
                  </a:solidFill>
                  <a:effectLst>
                    <a:outerShdw blurRad="80000" dist="40000" dir="5040000" algn="tl">
                      <a:srgbClr val="000000">
                        <a:alpha val="30000"/>
                      </a:srgbClr>
                    </a:outerShdw>
                  </a:effectLst>
                </a:rPr>
                <a:t>MIGHT </a:t>
              </a:r>
              <a:r>
                <a:rPr lang="en-US" b="1" dirty="0" smtClean="0">
                  <a:ln w="11430"/>
                  <a:solidFill>
                    <a:srgbClr val="FF0000"/>
                  </a:solidFill>
                  <a:effectLst>
                    <a:outerShdw blurRad="80000" dist="40000" dir="5040000" algn="tl">
                      <a:srgbClr val="000000">
                        <a:alpha val="30000"/>
                      </a:srgbClr>
                    </a:outerShdw>
                  </a:effectLst>
                </a:rPr>
                <a:t>be called</a:t>
              </a:r>
            </a:p>
            <a:p>
              <a:pPr algn="ctr"/>
              <a:endParaRPr lang="en-US" b="1" dirty="0">
                <a:ln w="11430"/>
                <a:solidFill>
                  <a:srgbClr val="FF0000"/>
                </a:solidFill>
                <a:effectLst>
                  <a:outerShdw blurRad="80000" dist="40000" dir="5040000" algn="tl">
                    <a:srgbClr val="000000">
                      <a:alpha val="30000"/>
                    </a:srgbClr>
                  </a:outerShdw>
                </a:effectLst>
              </a:endParaRPr>
            </a:p>
            <a:p>
              <a:pPr algn="ctr"/>
              <a:r>
                <a:rPr lang="en-US" b="1" dirty="0">
                  <a:ln w="11430"/>
                  <a:solidFill>
                    <a:srgbClr val="FF0000"/>
                  </a:solidFill>
                  <a:effectLst>
                    <a:outerShdw blurRad="80000" dist="40000" dir="5040000" algn="tl">
                      <a:srgbClr val="000000">
                        <a:alpha val="30000"/>
                      </a:srgbClr>
                    </a:outerShdw>
                  </a:effectLst>
                </a:rPr>
                <a:t>&lt;&lt;Include</a:t>
              </a:r>
              <a:r>
                <a:rPr lang="en-US" b="1" dirty="0" smtClean="0">
                  <a:ln w="11430"/>
                  <a:solidFill>
                    <a:srgbClr val="FF0000"/>
                  </a:solidFill>
                  <a:effectLst>
                    <a:outerShdw blurRad="80000" dist="40000" dir="5040000" algn="tl">
                      <a:srgbClr val="000000">
                        <a:alpha val="30000"/>
                      </a:srgbClr>
                    </a:outerShdw>
                  </a:effectLst>
                </a:rPr>
                <a:t>&gt;&gt;: Another </a:t>
              </a:r>
              <a:r>
                <a:rPr lang="en-US" b="1" dirty="0">
                  <a:ln w="11430"/>
                  <a:solidFill>
                    <a:srgbClr val="FF0000"/>
                  </a:solidFill>
                  <a:effectLst>
                    <a:outerShdw blurRad="80000" dist="40000" dir="5040000" algn="tl">
                      <a:srgbClr val="000000">
                        <a:alpha val="30000"/>
                      </a:srgbClr>
                    </a:outerShdw>
                  </a:effectLst>
                </a:rPr>
                <a:t>Use Case </a:t>
              </a:r>
              <a:r>
                <a:rPr lang="en-US" b="1" u="sng" dirty="0">
                  <a:ln w="11430"/>
                  <a:solidFill>
                    <a:srgbClr val="FF0000"/>
                  </a:solidFill>
                  <a:effectLst>
                    <a:outerShdw blurRad="80000" dist="40000" dir="5040000" algn="tl">
                      <a:srgbClr val="000000">
                        <a:alpha val="30000"/>
                      </a:srgbClr>
                    </a:outerShdw>
                  </a:effectLst>
                </a:rPr>
                <a:t>WILL</a:t>
              </a:r>
              <a:r>
                <a:rPr lang="en-US" b="1" dirty="0">
                  <a:ln w="11430"/>
                  <a:solidFill>
                    <a:srgbClr val="FF0000"/>
                  </a:solidFill>
                  <a:effectLst>
                    <a:outerShdw blurRad="80000" dist="40000" dir="5040000" algn="tl">
                      <a:srgbClr val="000000">
                        <a:alpha val="30000"/>
                      </a:srgbClr>
                    </a:outerShdw>
                  </a:effectLst>
                </a:rPr>
                <a:t> be called</a:t>
              </a:r>
            </a:p>
          </p:txBody>
        </p:sp>
      </p:grpSp>
      <p:sp>
        <p:nvSpPr>
          <p:cNvPr id="19" name="Rectangle 18"/>
          <p:cNvSpPr/>
          <p:nvPr/>
        </p:nvSpPr>
        <p:spPr>
          <a:xfrm>
            <a:off x="2338394" y="5172949"/>
            <a:ext cx="4914904" cy="646331"/>
          </a:xfrm>
          <a:prstGeom prst="rect">
            <a:avLst/>
          </a:prstGeom>
          <a:solidFill>
            <a:srgbClr val="FF0000"/>
          </a:solidFill>
          <a:ln w="12700" cmpd="thickThin">
            <a:solidFill>
              <a:schemeClr val="tx1"/>
            </a:solidFill>
          </a:ln>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rPr>
              <a:t>10000 Foot View</a:t>
            </a:r>
            <a:endParaRPr lang="en-US"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ndParaRPr>
          </a:p>
        </p:txBody>
      </p:sp>
    </p:spTree>
    <p:extLst>
      <p:ext uri="{BB962C8B-B14F-4D97-AF65-F5344CB8AC3E}">
        <p14:creationId xmlns:p14="http://schemas.microsoft.com/office/powerpoint/2010/main" val="250349456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941120851"/>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Tree>
    <p:extLst>
      <p:ext uri="{BB962C8B-B14F-4D97-AF65-F5344CB8AC3E}">
        <p14:creationId xmlns:p14="http://schemas.microsoft.com/office/powerpoint/2010/main" val="10649037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10" name="TextBox 9"/>
          <p:cNvSpPr txBox="1"/>
          <p:nvPr/>
        </p:nvSpPr>
        <p:spPr>
          <a:xfrm>
            <a:off x="856629" y="1828800"/>
            <a:ext cx="7289800" cy="3046988"/>
          </a:xfrm>
          <a:prstGeom prst="rect">
            <a:avLst/>
          </a:prstGeom>
          <a:noFill/>
        </p:spPr>
        <p:txBody>
          <a:bodyPr wrap="square" rtlCol="0">
            <a:spAutoFit/>
          </a:bodyPr>
          <a:lstStyle/>
          <a:p>
            <a:pPr algn="ctr"/>
            <a:r>
              <a:rPr lang="en-US" sz="2400" b="1" dirty="0" smtClean="0">
                <a:solidFill>
                  <a:srgbClr val="FF0000"/>
                </a:solidFill>
              </a:rPr>
              <a:t>A Sequence diagram shows a process broken into a sequence of messages between objects, arranged in time sequence. It shows the sequence of messages and the objects needed to carry out the functionality of the scenario. Sequence Diagrams typically are associated with Use Case “realizations” as a logical view of a system. </a:t>
            </a:r>
            <a:endParaRPr lang="en-US" sz="2400" b="1" dirty="0">
              <a:solidFill>
                <a:srgbClr val="FF0000"/>
              </a:solidFill>
            </a:endParaRPr>
          </a:p>
          <a:p>
            <a:pPr algn="ctr"/>
            <a:endParaRPr lang="en-US" sz="2400" b="1" dirty="0" smtClean="0">
              <a:solidFill>
                <a:srgbClr val="FF0000"/>
              </a:solidFill>
            </a:endParaRPr>
          </a:p>
        </p:txBody>
      </p:sp>
    </p:spTree>
    <p:extLst>
      <p:ext uri="{BB962C8B-B14F-4D97-AF65-F5344CB8AC3E}">
        <p14:creationId xmlns:p14="http://schemas.microsoft.com/office/powerpoint/2010/main" val="3105605248"/>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grpSp>
        <p:nvGrpSpPr>
          <p:cNvPr id="13" name="Group 12"/>
          <p:cNvGrpSpPr/>
          <p:nvPr/>
        </p:nvGrpSpPr>
        <p:grpSpPr>
          <a:xfrm>
            <a:off x="0" y="2116311"/>
            <a:ext cx="7839582" cy="3081992"/>
            <a:chOff x="152400" y="2133600"/>
            <a:chExt cx="7839582" cy="3081992"/>
          </a:xfrm>
        </p:grpSpPr>
        <p:sp>
          <p:nvSpPr>
            <p:cNvPr id="14" name="TextBox 13"/>
            <p:cNvSpPr txBox="1"/>
            <p:nvPr/>
          </p:nvSpPr>
          <p:spPr>
            <a:xfrm>
              <a:off x="759253" y="3276600"/>
              <a:ext cx="7232729" cy="1938992"/>
            </a:xfrm>
            <a:prstGeom prst="rect">
              <a:avLst/>
            </a:prstGeom>
            <a:noFill/>
          </p:spPr>
          <p:txBody>
            <a:bodyPr wrap="square" rtlCol="0">
              <a:spAutoFit/>
            </a:bodyPr>
            <a:lstStyle/>
            <a:p>
              <a:pPr algn="ctr"/>
              <a:r>
                <a:rPr lang="en-US" sz="2400" b="1" dirty="0" smtClean="0">
                  <a:solidFill>
                    <a:srgbClr val="FF0000"/>
                  </a:solidFill>
                </a:rPr>
                <a:t>This is a function. A message. A request. Call it what you like. We often put the word “Please” in front of it to make sure it is properly formed. It’s what we are asking another role (system, database, person) to do for us. </a:t>
              </a:r>
            </a:p>
          </p:txBody>
        </p:sp>
        <p:sp>
          <p:nvSpPr>
            <p:cNvPr id="15" name="Oval 14"/>
            <p:cNvSpPr/>
            <p:nvPr/>
          </p:nvSpPr>
          <p:spPr>
            <a:xfrm>
              <a:off x="152400" y="2133600"/>
              <a:ext cx="4572000"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6200" y="2229490"/>
            <a:ext cx="8915400" cy="1077218"/>
          </a:xfrm>
          <a:prstGeom prst="rect">
            <a:avLst/>
          </a:prstGeom>
          <a:noFill/>
        </p:spPr>
        <p:txBody>
          <a:bodyPr wrap="square" rtlCol="0">
            <a:spAutoFit/>
          </a:bodyPr>
          <a:lstStyle/>
          <a:p>
            <a:pPr algn="ctr"/>
            <a:r>
              <a:rPr lang="en-US" sz="3200" b="1" dirty="0" err="1" smtClean="0">
                <a:solidFill>
                  <a:srgbClr val="00B050"/>
                </a:solidFill>
              </a:rPr>
              <a:t>doMyImportantFunction</a:t>
            </a:r>
            <a:r>
              <a:rPr lang="en-US" sz="3200" b="1" dirty="0" smtClean="0">
                <a:solidFill>
                  <a:srgbClr val="00B050"/>
                </a:solidFill>
              </a:rPr>
              <a:t>( :data1, :</a:t>
            </a:r>
            <a:r>
              <a:rPr lang="en-US" sz="3200" b="1" dirty="0" err="1" smtClean="0">
                <a:solidFill>
                  <a:srgbClr val="00B050"/>
                </a:solidFill>
              </a:rPr>
              <a:t>formInfo</a:t>
            </a:r>
            <a:r>
              <a:rPr lang="en-US" sz="3200" b="1" dirty="0" smtClean="0">
                <a:solidFill>
                  <a:srgbClr val="00B050"/>
                </a:solidFill>
              </a:rPr>
              <a:t>) : </a:t>
            </a:r>
            <a:r>
              <a:rPr lang="en-US" sz="3200" b="1" dirty="0" err="1" smtClean="0">
                <a:solidFill>
                  <a:srgbClr val="00B050"/>
                </a:solidFill>
              </a:rPr>
              <a:t>rtnval</a:t>
            </a:r>
            <a:endParaRPr lang="en-US" sz="3200" b="1" dirty="0">
              <a:solidFill>
                <a:srgbClr val="00B050"/>
              </a:solidFill>
            </a:endParaRPr>
          </a:p>
          <a:p>
            <a:pPr algn="ctr"/>
            <a:endParaRPr lang="en-US" sz="3200" b="1" dirty="0" smtClean="0">
              <a:solidFill>
                <a:srgbClr val="00B050"/>
              </a:solidFill>
            </a:endParaRPr>
          </a:p>
        </p:txBody>
      </p:sp>
      <p:grpSp>
        <p:nvGrpSpPr>
          <p:cNvPr id="17" name="Group 16"/>
          <p:cNvGrpSpPr/>
          <p:nvPr/>
        </p:nvGrpSpPr>
        <p:grpSpPr>
          <a:xfrm>
            <a:off x="228600" y="2063163"/>
            <a:ext cx="8686799" cy="4790355"/>
            <a:chOff x="228600" y="2063163"/>
            <a:chExt cx="8686799" cy="4790355"/>
          </a:xfrm>
        </p:grpSpPr>
        <p:sp>
          <p:nvSpPr>
            <p:cNvPr id="18" name="TextBox 17"/>
            <p:cNvSpPr txBox="1"/>
            <p:nvPr/>
          </p:nvSpPr>
          <p:spPr>
            <a:xfrm>
              <a:off x="228600" y="3067866"/>
              <a:ext cx="8686799" cy="3785652"/>
            </a:xfrm>
            <a:prstGeom prst="rect">
              <a:avLst/>
            </a:prstGeom>
            <a:noFill/>
          </p:spPr>
          <p:txBody>
            <a:bodyPr wrap="square" rtlCol="0">
              <a:spAutoFit/>
            </a:bodyPr>
            <a:lstStyle/>
            <a:p>
              <a:pPr algn="ctr"/>
              <a:r>
                <a:rPr lang="en-US" sz="2400" b="1" dirty="0" smtClean="0">
                  <a:solidFill>
                    <a:srgbClr val="FF0000"/>
                  </a:solidFill>
                </a:rPr>
                <a:t>These are arguments for our function. They are values we pass to, get from, and pass in-and-out of the function. We can have as many arguments as we </a:t>
              </a:r>
              <a:r>
                <a:rPr lang="en-US" sz="2400" b="1" dirty="0" err="1" smtClean="0">
                  <a:solidFill>
                    <a:srgbClr val="FF0000"/>
                  </a:solidFill>
                </a:rPr>
                <a:t>like.They</a:t>
              </a:r>
              <a:r>
                <a:rPr lang="en-US" sz="2400" b="1" dirty="0" smtClean="0">
                  <a:solidFill>
                    <a:srgbClr val="FF0000"/>
                  </a:solidFill>
                </a:rPr>
                <a:t> are separated by a comma. Normally these have already been defined in our logical data model and are well known objects at this point. </a:t>
              </a:r>
            </a:p>
            <a:p>
              <a:pPr algn="ctr"/>
              <a:endParaRPr lang="en-US" sz="2400" b="1" dirty="0">
                <a:solidFill>
                  <a:srgbClr val="FF0000"/>
                </a:solidFill>
              </a:endParaRPr>
            </a:p>
            <a:p>
              <a:pPr algn="ctr"/>
              <a:r>
                <a:rPr lang="en-US" sz="2400" b="1" dirty="0" smtClean="0">
                  <a:solidFill>
                    <a:srgbClr val="FF0000"/>
                  </a:solidFill>
                </a:rPr>
                <a:t>Sometimes there is a “state” specified before the data object that helps the reader understand more about what’s going on. </a:t>
              </a:r>
            </a:p>
            <a:p>
              <a:pPr algn="ctr"/>
              <a:r>
                <a:rPr lang="en-US" sz="2400" b="1" dirty="0" err="1" smtClean="0">
                  <a:solidFill>
                    <a:srgbClr val="00B050"/>
                  </a:solidFill>
                </a:rPr>
                <a:t>doMyProcess</a:t>
              </a:r>
              <a:r>
                <a:rPr lang="en-US" sz="2400" b="1" dirty="0" smtClean="0">
                  <a:solidFill>
                    <a:srgbClr val="00B050"/>
                  </a:solidFill>
                </a:rPr>
                <a:t>(</a:t>
              </a:r>
              <a:r>
                <a:rPr lang="en-US" sz="2400" b="1" u="sng" dirty="0">
                  <a:solidFill>
                    <a:srgbClr val="00B050"/>
                  </a:solidFill>
                </a:rPr>
                <a:t>i</a:t>
              </a:r>
              <a:r>
                <a:rPr lang="en-US" sz="2400" b="1" u="sng" dirty="0" smtClean="0">
                  <a:solidFill>
                    <a:srgbClr val="00B050"/>
                  </a:solidFill>
                </a:rPr>
                <a:t>nitial</a:t>
              </a:r>
              <a:r>
                <a:rPr lang="en-US" sz="2400" b="1" dirty="0" smtClean="0">
                  <a:solidFill>
                    <a:srgbClr val="00B050"/>
                  </a:solidFill>
                </a:rPr>
                <a:t>: data1 ,  </a:t>
              </a:r>
              <a:r>
                <a:rPr lang="en-US" sz="2400" b="1" u="sng" dirty="0" err="1" smtClean="0">
                  <a:solidFill>
                    <a:srgbClr val="00B050"/>
                  </a:solidFill>
                </a:rPr>
                <a:t>completed</a:t>
              </a:r>
              <a:r>
                <a:rPr lang="en-US" sz="2400" b="1" dirty="0" err="1" smtClean="0">
                  <a:solidFill>
                    <a:srgbClr val="00B050"/>
                  </a:solidFill>
                </a:rPr>
                <a:t>:formInfo</a:t>
              </a:r>
              <a:r>
                <a:rPr lang="en-US" sz="2400" b="1" dirty="0" smtClean="0">
                  <a:solidFill>
                    <a:srgbClr val="00B050"/>
                  </a:solidFill>
                </a:rPr>
                <a:t>)</a:t>
              </a:r>
            </a:p>
            <a:p>
              <a:pPr algn="ctr"/>
              <a:endParaRPr lang="en-US" sz="2400" b="1" dirty="0" smtClean="0">
                <a:solidFill>
                  <a:srgbClr val="FF0000"/>
                </a:solidFill>
              </a:endParaRPr>
            </a:p>
          </p:txBody>
        </p:sp>
        <p:sp>
          <p:nvSpPr>
            <p:cNvPr id="19" name="Oval 18"/>
            <p:cNvSpPr/>
            <p:nvPr/>
          </p:nvSpPr>
          <p:spPr>
            <a:xfrm>
              <a:off x="4522108" y="2063163"/>
              <a:ext cx="2945492"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685800" y="2074689"/>
            <a:ext cx="8280186" cy="3803367"/>
            <a:chOff x="685800" y="2074689"/>
            <a:chExt cx="8280186" cy="3803367"/>
          </a:xfrm>
        </p:grpSpPr>
        <p:sp>
          <p:nvSpPr>
            <p:cNvPr id="21" name="TextBox 20"/>
            <p:cNvSpPr txBox="1"/>
            <p:nvPr/>
          </p:nvSpPr>
          <p:spPr>
            <a:xfrm>
              <a:off x="685800" y="3200400"/>
              <a:ext cx="7772400" cy="2677656"/>
            </a:xfrm>
            <a:prstGeom prst="rect">
              <a:avLst/>
            </a:prstGeom>
            <a:noFill/>
          </p:spPr>
          <p:txBody>
            <a:bodyPr wrap="square" rtlCol="0">
              <a:spAutoFit/>
            </a:bodyPr>
            <a:lstStyle/>
            <a:p>
              <a:pPr algn="ctr"/>
              <a:r>
                <a:rPr lang="en-US" sz="2400" b="1" dirty="0" smtClean="0">
                  <a:solidFill>
                    <a:srgbClr val="FF0000"/>
                  </a:solidFill>
                </a:rPr>
                <a:t>Just like in programming, a function can return a single value. It doesn’t have to. It might return information in the data objects we passed to it, but sometimes we want to return a value to insure successful execution of something. So we indicate it will pass us back a return value and then we predicate some other action on this value. </a:t>
              </a:r>
              <a:endParaRPr lang="en-US" sz="2400" b="1" dirty="0" smtClean="0">
                <a:solidFill>
                  <a:srgbClr val="00B050"/>
                </a:solidFill>
              </a:endParaRPr>
            </a:p>
            <a:p>
              <a:pPr algn="ctr"/>
              <a:endParaRPr lang="en-US" sz="2400" b="1" dirty="0" smtClean="0">
                <a:solidFill>
                  <a:srgbClr val="FF0000"/>
                </a:solidFill>
              </a:endParaRPr>
            </a:p>
          </p:txBody>
        </p:sp>
        <p:sp>
          <p:nvSpPr>
            <p:cNvPr id="22" name="Oval 21"/>
            <p:cNvSpPr/>
            <p:nvPr/>
          </p:nvSpPr>
          <p:spPr>
            <a:xfrm>
              <a:off x="7619999" y="2074689"/>
              <a:ext cx="1345987" cy="9144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51971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60857" y="33528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67200" y="3890682"/>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67201" y="44196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660856" y="62484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77757" y="52197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68556" y="47625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1020" y="2895600"/>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7" name="TextBox 46"/>
          <p:cNvSpPr txBox="1"/>
          <p:nvPr/>
        </p:nvSpPr>
        <p:spPr>
          <a:xfrm>
            <a:off x="3277310" y="3516868"/>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8" name="TextBox 47"/>
          <p:cNvSpPr txBox="1"/>
          <p:nvPr/>
        </p:nvSpPr>
        <p:spPr>
          <a:xfrm>
            <a:off x="4340298" y="4050268"/>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4784592"/>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50" name="TextBox 49"/>
          <p:cNvSpPr txBox="1"/>
          <p:nvPr/>
        </p:nvSpPr>
        <p:spPr>
          <a:xfrm>
            <a:off x="136938" y="5788639"/>
            <a:ext cx="4955459" cy="369332"/>
          </a:xfrm>
          <a:prstGeom prst="rect">
            <a:avLst/>
          </a:prstGeom>
          <a:noFill/>
        </p:spPr>
        <p:txBody>
          <a:bodyPr wrap="none" rtlCol="0">
            <a:spAutoFit/>
          </a:bodyPr>
          <a:lstStyle/>
          <a:p>
            <a:r>
              <a:rPr lang="en-US" dirty="0" err="1" smtClean="0"/>
              <a:t>selectMyOption</a:t>
            </a:r>
            <a:r>
              <a:rPr lang="en-US" dirty="0" smtClean="0"/>
              <a:t>( </a:t>
            </a:r>
            <a:r>
              <a:rPr lang="en-US" dirty="0" err="1" smtClean="0"/>
              <a:t>selected:OptionChoice</a:t>
            </a:r>
            <a:r>
              <a:rPr lang="en-US" dirty="0" smtClean="0"/>
              <a:t>,  :</a:t>
            </a:r>
            <a:r>
              <a:rPr lang="en-US" dirty="0" err="1" smtClean="0"/>
              <a:t>MenuX</a:t>
            </a:r>
            <a:r>
              <a:rPr lang="en-US" dirty="0" smtClean="0"/>
              <a:t>) </a:t>
            </a:r>
            <a:endParaRPr lang="en-US" dirty="0"/>
          </a:p>
        </p:txBody>
      </p:sp>
      <p:grpSp>
        <p:nvGrpSpPr>
          <p:cNvPr id="51" name="Group 50"/>
          <p:cNvGrpSpPr/>
          <p:nvPr/>
        </p:nvGrpSpPr>
        <p:grpSpPr>
          <a:xfrm>
            <a:off x="381000" y="3176599"/>
            <a:ext cx="6825023" cy="3241936"/>
            <a:chOff x="381000" y="3176599"/>
            <a:chExt cx="6825023" cy="3241936"/>
          </a:xfrm>
        </p:grpSpPr>
        <p:sp>
          <p:nvSpPr>
            <p:cNvPr id="52" name="TextBox 51"/>
            <p:cNvSpPr txBox="1"/>
            <p:nvPr/>
          </p:nvSpPr>
          <p:spPr>
            <a:xfrm>
              <a:off x="381000" y="3731781"/>
              <a:ext cx="2299342" cy="1569660"/>
            </a:xfrm>
            <a:prstGeom prst="rect">
              <a:avLst/>
            </a:prstGeom>
            <a:solidFill>
              <a:schemeClr val="bg1"/>
            </a:solidFill>
          </p:spPr>
          <p:txBody>
            <a:bodyPr wrap="square" rtlCol="0">
              <a:spAutoFit/>
            </a:bodyPr>
            <a:lstStyle/>
            <a:p>
              <a:pPr algn="ctr"/>
              <a:r>
                <a:rPr lang="en-US" sz="2400" b="1" dirty="0" smtClean="0">
                  <a:solidFill>
                    <a:srgbClr val="FF0000"/>
                  </a:solidFill>
                </a:rPr>
                <a:t>The arrow head says who is doing this activity</a:t>
              </a:r>
            </a:p>
          </p:txBody>
        </p:sp>
        <p:sp>
          <p:nvSpPr>
            <p:cNvPr id="53" name="Oval 52"/>
            <p:cNvSpPr/>
            <p:nvPr/>
          </p:nvSpPr>
          <p:spPr>
            <a:xfrm>
              <a:off x="3880757" y="3176599"/>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514780" y="3731781"/>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963806" y="4269830"/>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848100" y="5049565"/>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922934" y="6078265"/>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04800" y="3906832"/>
            <a:ext cx="3886200" cy="1569660"/>
            <a:chOff x="304800" y="3906832"/>
            <a:chExt cx="3886200" cy="1569660"/>
          </a:xfrm>
        </p:grpSpPr>
        <p:sp>
          <p:nvSpPr>
            <p:cNvPr id="59" name="TextBox 58"/>
            <p:cNvSpPr txBox="1"/>
            <p:nvPr/>
          </p:nvSpPr>
          <p:spPr>
            <a:xfrm>
              <a:off x="304800" y="3906832"/>
              <a:ext cx="3102592" cy="1569660"/>
            </a:xfrm>
            <a:prstGeom prst="rect">
              <a:avLst/>
            </a:prstGeom>
            <a:solidFill>
              <a:schemeClr val="bg1"/>
            </a:solidFill>
          </p:spPr>
          <p:txBody>
            <a:bodyPr wrap="square" rtlCol="0">
              <a:spAutoFit/>
            </a:bodyPr>
            <a:lstStyle/>
            <a:p>
              <a:pPr algn="ctr"/>
              <a:r>
                <a:rPr lang="en-US" sz="2400" b="1" dirty="0" smtClean="0">
                  <a:solidFill>
                    <a:srgbClr val="FF0000"/>
                  </a:solidFill>
                </a:rPr>
                <a:t>When a role does something on its own without another actor, we call it a </a:t>
              </a:r>
              <a:r>
                <a:rPr lang="en-US" sz="2400" b="1" u="sng" dirty="0" smtClean="0">
                  <a:solidFill>
                    <a:srgbClr val="FF0000"/>
                  </a:solidFill>
                </a:rPr>
                <a:t>reflexive</a:t>
              </a:r>
            </a:p>
          </p:txBody>
        </p:sp>
        <p:sp>
          <p:nvSpPr>
            <p:cNvPr id="60" name="Left Brace 59"/>
            <p:cNvSpPr/>
            <p:nvPr/>
          </p:nvSpPr>
          <p:spPr>
            <a:xfrm>
              <a:off x="4000500" y="4691662"/>
              <a:ext cx="190500" cy="642338"/>
            </a:xfrm>
            <a:prstGeom prst="leftBrace">
              <a:avLst>
                <a:gd name="adj1" fmla="val 8333"/>
                <a:gd name="adj2" fmla="val 45215"/>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Straight Connector 60"/>
            <p:cNvCxnSpPr>
              <a:endCxn id="60" idx="1"/>
            </p:cNvCxnSpPr>
            <p:nvPr/>
          </p:nvCxnSpPr>
          <p:spPr>
            <a:xfrm>
              <a:off x="3277310" y="4762500"/>
              <a:ext cx="723190" cy="21959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9043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60857" y="3352800"/>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67200" y="3890682"/>
            <a:ext cx="2648571"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46086" y="48768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68556" y="57150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77757" y="52578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1020" y="2895600"/>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7" name="TextBox 46"/>
          <p:cNvSpPr txBox="1"/>
          <p:nvPr/>
        </p:nvSpPr>
        <p:spPr>
          <a:xfrm>
            <a:off x="3277310" y="3516868"/>
            <a:ext cx="3619196" cy="369332"/>
          </a:xfrm>
          <a:prstGeom prst="rect">
            <a:avLst/>
          </a:prstGeom>
          <a:noFill/>
        </p:spPr>
        <p:txBody>
          <a:bodyPr wrap="none" rtlCol="0">
            <a:spAutoFit/>
          </a:bodyPr>
          <a:lstStyle/>
          <a:p>
            <a:r>
              <a:rPr lang="en-US" dirty="0" err="1" smtClean="0"/>
              <a:t>verifyLoginInfo</a:t>
            </a:r>
            <a:r>
              <a:rPr lang="en-US" dirty="0" smtClean="0"/>
              <a:t>( :Credentials) : status</a:t>
            </a:r>
            <a:endParaRPr lang="en-US" dirty="0"/>
          </a:p>
        </p:txBody>
      </p:sp>
      <p:sp>
        <p:nvSpPr>
          <p:cNvPr id="48" name="TextBox 47"/>
          <p:cNvSpPr txBox="1"/>
          <p:nvPr/>
        </p:nvSpPr>
        <p:spPr>
          <a:xfrm>
            <a:off x="4352464" y="4425434"/>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5301734"/>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19" name="Rectangle 18"/>
          <p:cNvSpPr/>
          <p:nvPr/>
        </p:nvSpPr>
        <p:spPr>
          <a:xfrm>
            <a:off x="3733160" y="40767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33160" y="4085095"/>
            <a:ext cx="497056" cy="246221"/>
          </a:xfrm>
          <a:prstGeom prst="rect">
            <a:avLst/>
          </a:prstGeom>
          <a:noFill/>
        </p:spPr>
        <p:txBody>
          <a:bodyPr wrap="square" rtlCol="0">
            <a:spAutoFit/>
          </a:bodyPr>
          <a:lstStyle/>
          <a:p>
            <a:r>
              <a:rPr lang="en-US" sz="1000" b="1" dirty="0" smtClean="0"/>
              <a:t>OPT</a:t>
            </a:r>
            <a:endParaRPr lang="en-US" sz="1000" b="1" dirty="0"/>
          </a:p>
        </p:txBody>
      </p:sp>
      <p:cxnSp>
        <p:nvCxnSpPr>
          <p:cNvPr id="25" name="Straight Connector 24"/>
          <p:cNvCxnSpPr/>
          <p:nvPr/>
        </p:nvCxnSpPr>
        <p:spPr>
          <a:xfrm flipV="1">
            <a:off x="3733160" y="4076700"/>
            <a:ext cx="576268" cy="43991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52464" y="4085095"/>
            <a:ext cx="1470852" cy="307777"/>
          </a:xfrm>
          <a:prstGeom prst="rect">
            <a:avLst/>
          </a:prstGeom>
          <a:noFill/>
        </p:spPr>
        <p:txBody>
          <a:bodyPr wrap="none" rtlCol="0">
            <a:spAutoFit/>
          </a:bodyPr>
          <a:lstStyle/>
          <a:p>
            <a:r>
              <a:rPr lang="en-US" sz="1400" dirty="0" smtClean="0"/>
              <a:t>[status is success]</a:t>
            </a:r>
            <a:endParaRPr lang="en-US" sz="1400" dirty="0"/>
          </a:p>
        </p:txBody>
      </p:sp>
      <p:grpSp>
        <p:nvGrpSpPr>
          <p:cNvPr id="51" name="Group 50"/>
          <p:cNvGrpSpPr/>
          <p:nvPr/>
        </p:nvGrpSpPr>
        <p:grpSpPr>
          <a:xfrm>
            <a:off x="85589" y="3906832"/>
            <a:ext cx="5737727" cy="2308324"/>
            <a:chOff x="85589" y="3906832"/>
            <a:chExt cx="5737727" cy="2308324"/>
          </a:xfrm>
        </p:grpSpPr>
        <p:sp>
          <p:nvSpPr>
            <p:cNvPr id="52" name="TextBox 51"/>
            <p:cNvSpPr txBox="1"/>
            <p:nvPr/>
          </p:nvSpPr>
          <p:spPr>
            <a:xfrm>
              <a:off x="85589" y="3906832"/>
              <a:ext cx="3490687" cy="2308324"/>
            </a:xfrm>
            <a:prstGeom prst="rect">
              <a:avLst/>
            </a:prstGeom>
            <a:solidFill>
              <a:schemeClr val="bg1"/>
            </a:solidFill>
          </p:spPr>
          <p:txBody>
            <a:bodyPr wrap="square" rtlCol="0">
              <a:spAutoFit/>
            </a:bodyPr>
            <a:lstStyle/>
            <a:p>
              <a:pPr algn="ctr"/>
              <a:r>
                <a:rPr lang="en-US" sz="2400" b="1" dirty="0" smtClean="0">
                  <a:solidFill>
                    <a:srgbClr val="FF0000"/>
                  </a:solidFill>
                </a:rPr>
                <a:t>Sequence diagrams can have Option blocks that provide optional pieces of code, designated by OPT, and a Guard Condition (when it’s executed)</a:t>
              </a:r>
              <a:endParaRPr lang="en-US" sz="2400" b="1" u="sng" dirty="0" smtClean="0">
                <a:solidFill>
                  <a:srgbClr val="FF0000"/>
                </a:solidFill>
              </a:endParaRPr>
            </a:p>
          </p:txBody>
        </p:sp>
        <p:sp>
          <p:nvSpPr>
            <p:cNvPr id="53" name="Oval 52"/>
            <p:cNvSpPr/>
            <p:nvPr/>
          </p:nvSpPr>
          <p:spPr>
            <a:xfrm>
              <a:off x="3538973" y="4052602"/>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337957" y="4085164"/>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a:endCxn id="54" idx="3"/>
            </p:cNvCxnSpPr>
            <p:nvPr/>
          </p:nvCxnSpPr>
          <p:spPr>
            <a:xfrm flipV="1">
              <a:off x="3352800" y="4375603"/>
              <a:ext cx="1202683" cy="118699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3263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46086" y="3632409"/>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268556" y="4470609"/>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4277757" y="4013409"/>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352464" y="3181043"/>
            <a:ext cx="3343736" cy="369332"/>
          </a:xfrm>
          <a:prstGeom prst="rect">
            <a:avLst/>
          </a:prstGeom>
          <a:noFill/>
        </p:spPr>
        <p:txBody>
          <a:bodyPr wrap="none" rtlCol="0">
            <a:spAutoFit/>
          </a:bodyPr>
          <a:lstStyle/>
          <a:p>
            <a:r>
              <a:rPr lang="en-US" dirty="0" err="1" smtClean="0"/>
              <a:t>displayPersonMenu</a:t>
            </a:r>
            <a:r>
              <a:rPr lang="en-US" dirty="0" smtClean="0"/>
              <a:t>( :</a:t>
            </a:r>
            <a:r>
              <a:rPr lang="en-US" dirty="0" err="1" smtClean="0"/>
              <a:t>PersonInfo</a:t>
            </a:r>
            <a:r>
              <a:rPr lang="en-US" dirty="0" smtClean="0"/>
              <a:t>) </a:t>
            </a:r>
            <a:endParaRPr lang="en-US" dirty="0"/>
          </a:p>
        </p:txBody>
      </p:sp>
      <p:sp>
        <p:nvSpPr>
          <p:cNvPr id="49" name="TextBox 48"/>
          <p:cNvSpPr txBox="1"/>
          <p:nvPr/>
        </p:nvSpPr>
        <p:spPr>
          <a:xfrm>
            <a:off x="4419600" y="4057343"/>
            <a:ext cx="3944670" cy="369332"/>
          </a:xfrm>
          <a:prstGeom prst="rect">
            <a:avLst/>
          </a:prstGeom>
          <a:noFill/>
        </p:spPr>
        <p:txBody>
          <a:bodyPr wrap="none" rtlCol="0">
            <a:spAutoFit/>
          </a:bodyPr>
          <a:lstStyle/>
          <a:p>
            <a:r>
              <a:rPr lang="en-US" dirty="0" err="1" smtClean="0"/>
              <a:t>promptForOption</a:t>
            </a:r>
            <a:r>
              <a:rPr lang="en-US" dirty="0" smtClean="0"/>
              <a:t>( :</a:t>
            </a:r>
            <a:r>
              <a:rPr lang="en-US" dirty="0" err="1" smtClean="0"/>
              <a:t>PersonInfo</a:t>
            </a:r>
            <a:r>
              <a:rPr lang="en-US" dirty="0" smtClean="0"/>
              <a:t>, :</a:t>
            </a:r>
            <a:r>
              <a:rPr lang="en-US" dirty="0" err="1" smtClean="0"/>
              <a:t>MenuX</a:t>
            </a:r>
            <a:r>
              <a:rPr lang="en-US" dirty="0" smtClean="0"/>
              <a:t>)</a:t>
            </a:r>
            <a:endParaRPr lang="en-US" dirty="0"/>
          </a:p>
        </p:txBody>
      </p:sp>
      <p:sp>
        <p:nvSpPr>
          <p:cNvPr id="19" name="Rectangle 18"/>
          <p:cNvSpPr/>
          <p:nvPr/>
        </p:nvSpPr>
        <p:spPr>
          <a:xfrm>
            <a:off x="3640203" y="28142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733160" y="2840704"/>
            <a:ext cx="497056" cy="246221"/>
          </a:xfrm>
          <a:prstGeom prst="rect">
            <a:avLst/>
          </a:prstGeom>
          <a:noFill/>
        </p:spPr>
        <p:txBody>
          <a:bodyPr wrap="square" rtlCol="0">
            <a:spAutoFit/>
          </a:bodyPr>
          <a:lstStyle/>
          <a:p>
            <a:r>
              <a:rPr lang="en-US" sz="1000" b="1" dirty="0" smtClean="0"/>
              <a:t>ALT</a:t>
            </a:r>
            <a:endParaRPr lang="en-US" sz="1000" b="1" dirty="0"/>
          </a:p>
        </p:txBody>
      </p:sp>
      <p:cxnSp>
        <p:nvCxnSpPr>
          <p:cNvPr id="25" name="Straight Connector 24"/>
          <p:cNvCxnSpPr/>
          <p:nvPr/>
        </p:nvCxnSpPr>
        <p:spPr>
          <a:xfrm flipV="1">
            <a:off x="3640203" y="2832309"/>
            <a:ext cx="669225" cy="439911"/>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66132" y="2840773"/>
            <a:ext cx="1470852" cy="307777"/>
          </a:xfrm>
          <a:prstGeom prst="rect">
            <a:avLst/>
          </a:prstGeom>
          <a:noFill/>
        </p:spPr>
        <p:txBody>
          <a:bodyPr wrap="none" rtlCol="0">
            <a:spAutoFit/>
          </a:bodyPr>
          <a:lstStyle/>
          <a:p>
            <a:r>
              <a:rPr lang="en-US" sz="1400" dirty="0" smtClean="0"/>
              <a:t>[status is success]</a:t>
            </a:r>
            <a:endParaRPr lang="en-US" sz="1400" dirty="0"/>
          </a:p>
        </p:txBody>
      </p:sp>
      <p:sp>
        <p:nvSpPr>
          <p:cNvPr id="44" name="Rectangle 43"/>
          <p:cNvSpPr/>
          <p:nvPr/>
        </p:nvSpPr>
        <p:spPr>
          <a:xfrm>
            <a:off x="3640203" y="4648200"/>
            <a:ext cx="4800600" cy="18288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733160" y="4683323"/>
            <a:ext cx="1606402" cy="307777"/>
          </a:xfrm>
          <a:prstGeom prst="rect">
            <a:avLst/>
          </a:prstGeom>
          <a:noFill/>
        </p:spPr>
        <p:txBody>
          <a:bodyPr wrap="none" rtlCol="0">
            <a:spAutoFit/>
          </a:bodyPr>
          <a:lstStyle/>
          <a:p>
            <a:r>
              <a:rPr lang="en-US" sz="1400" dirty="0" smtClean="0"/>
              <a:t>[status is unknown]</a:t>
            </a:r>
            <a:endParaRPr lang="en-US" sz="1400" dirty="0"/>
          </a:p>
        </p:txBody>
      </p:sp>
      <p:sp>
        <p:nvSpPr>
          <p:cNvPr id="50" name="Rectangle 49"/>
          <p:cNvSpPr/>
          <p:nvPr/>
        </p:nvSpPr>
        <p:spPr>
          <a:xfrm>
            <a:off x="3640203" y="5554717"/>
            <a:ext cx="4800600" cy="914400"/>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H="1">
            <a:off x="4313394" y="544865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4322595" y="499145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339562" y="5014364"/>
            <a:ext cx="2845459" cy="369332"/>
          </a:xfrm>
          <a:prstGeom prst="rect">
            <a:avLst/>
          </a:prstGeom>
          <a:noFill/>
        </p:spPr>
        <p:txBody>
          <a:bodyPr wrap="none" rtlCol="0">
            <a:spAutoFit/>
          </a:bodyPr>
          <a:lstStyle/>
          <a:p>
            <a:r>
              <a:rPr lang="en-US" dirty="0" err="1" smtClean="0"/>
              <a:t>dumpProgram</a:t>
            </a:r>
            <a:r>
              <a:rPr lang="en-US" dirty="0" smtClean="0"/>
              <a:t>( :</a:t>
            </a:r>
            <a:r>
              <a:rPr lang="en-US" dirty="0" err="1" smtClean="0"/>
              <a:t>PersonInfo</a:t>
            </a:r>
            <a:r>
              <a:rPr lang="en-US" dirty="0" smtClean="0"/>
              <a:t>)</a:t>
            </a:r>
            <a:endParaRPr lang="en-US" dirty="0"/>
          </a:p>
        </p:txBody>
      </p:sp>
      <p:cxnSp>
        <p:nvCxnSpPr>
          <p:cNvPr id="55" name="Straight Arrow Connector 54"/>
          <p:cNvCxnSpPr/>
          <p:nvPr/>
        </p:nvCxnSpPr>
        <p:spPr>
          <a:xfrm flipH="1">
            <a:off x="4279113" y="6324600"/>
            <a:ext cx="990599"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a:off x="4288314" y="5867400"/>
            <a:ext cx="989244" cy="457200"/>
          </a:xfrm>
          <a:prstGeom prst="bentConnector3">
            <a:avLst>
              <a:gd name="adj1" fmla="val 97382"/>
            </a:avLst>
          </a:prstGeom>
          <a:ln w="34925"/>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410200" y="5881852"/>
            <a:ext cx="2821413" cy="369332"/>
          </a:xfrm>
          <a:prstGeom prst="rect">
            <a:avLst/>
          </a:prstGeom>
          <a:noFill/>
        </p:spPr>
        <p:txBody>
          <a:bodyPr wrap="none" rtlCol="0">
            <a:spAutoFit/>
          </a:bodyPr>
          <a:lstStyle/>
          <a:p>
            <a:r>
              <a:rPr lang="en-US" dirty="0" err="1" smtClean="0"/>
              <a:t>promptForPsw</a:t>
            </a:r>
            <a:r>
              <a:rPr lang="en-US" dirty="0" smtClean="0"/>
              <a:t>( :</a:t>
            </a:r>
            <a:r>
              <a:rPr lang="en-US" dirty="0" err="1" smtClean="0"/>
              <a:t>PersonInfo</a:t>
            </a:r>
            <a:r>
              <a:rPr lang="en-US" dirty="0" smtClean="0"/>
              <a:t>)</a:t>
            </a:r>
            <a:endParaRPr lang="en-US" dirty="0"/>
          </a:p>
        </p:txBody>
      </p:sp>
      <p:grpSp>
        <p:nvGrpSpPr>
          <p:cNvPr id="67" name="Group 66"/>
          <p:cNvGrpSpPr/>
          <p:nvPr/>
        </p:nvGrpSpPr>
        <p:grpSpPr>
          <a:xfrm>
            <a:off x="609600" y="2753811"/>
            <a:ext cx="5241891" cy="3143843"/>
            <a:chOff x="609600" y="2753811"/>
            <a:chExt cx="5241891" cy="3143843"/>
          </a:xfrm>
        </p:grpSpPr>
        <p:sp>
          <p:nvSpPr>
            <p:cNvPr id="59" name="Oval 58"/>
            <p:cNvSpPr/>
            <p:nvPr/>
          </p:nvSpPr>
          <p:spPr>
            <a:xfrm>
              <a:off x="3733160" y="5536649"/>
              <a:ext cx="2103824"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609600" y="2753811"/>
              <a:ext cx="5241891" cy="3143843"/>
              <a:chOff x="609600" y="2753811"/>
              <a:chExt cx="5241891" cy="3143843"/>
            </a:xfrm>
          </p:grpSpPr>
          <p:sp>
            <p:nvSpPr>
              <p:cNvPr id="31" name="TextBox 30"/>
              <p:cNvSpPr txBox="1"/>
              <p:nvPr/>
            </p:nvSpPr>
            <p:spPr>
              <a:xfrm>
                <a:off x="609600" y="2973777"/>
                <a:ext cx="2271487" cy="2923877"/>
              </a:xfrm>
              <a:prstGeom prst="rect">
                <a:avLst/>
              </a:prstGeom>
              <a:solidFill>
                <a:schemeClr val="bg1"/>
              </a:solidFill>
            </p:spPr>
            <p:txBody>
              <a:bodyPr wrap="square" rtlCol="0">
                <a:spAutoFit/>
              </a:bodyPr>
              <a:lstStyle/>
              <a:p>
                <a:pPr algn="ctr"/>
                <a:r>
                  <a:rPr lang="en-US" sz="1600" b="1" dirty="0" smtClean="0">
                    <a:solidFill>
                      <a:srgbClr val="FF0000"/>
                    </a:solidFill>
                  </a:rPr>
                  <a:t>Sequence diagrams can have Alt blocks that provide optional pieces of code, designated by ALT, and a Guard Conditions (when it’s executed). An Alt block can have as many alternate paths and Guard conditions as needed</a:t>
                </a:r>
                <a:r>
                  <a:rPr lang="en-US" sz="2400" b="1" dirty="0">
                    <a:solidFill>
                      <a:srgbClr val="FF0000"/>
                    </a:solidFill>
                  </a:rPr>
                  <a:t>!</a:t>
                </a:r>
                <a:endParaRPr lang="en-US" sz="2400" b="1" u="sng" dirty="0" smtClean="0">
                  <a:solidFill>
                    <a:srgbClr val="FF0000"/>
                  </a:solidFill>
                </a:endParaRPr>
              </a:p>
            </p:txBody>
          </p:sp>
          <p:sp>
            <p:nvSpPr>
              <p:cNvPr id="34" name="Oval 33"/>
              <p:cNvSpPr/>
              <p:nvPr/>
            </p:nvSpPr>
            <p:spPr>
              <a:xfrm>
                <a:off x="3473012" y="2753811"/>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66132" y="2803642"/>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2743200" y="3084365"/>
                <a:ext cx="1863084" cy="19299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743977" y="5574075"/>
                <a:ext cx="1937133" cy="307777"/>
              </a:xfrm>
              <a:prstGeom prst="rect">
                <a:avLst/>
              </a:prstGeom>
              <a:noFill/>
            </p:spPr>
            <p:txBody>
              <a:bodyPr wrap="none" rtlCol="0">
                <a:spAutoFit/>
              </a:bodyPr>
              <a:lstStyle/>
              <a:p>
                <a:r>
                  <a:rPr lang="en-US" sz="1400" dirty="0" smtClean="0"/>
                  <a:t>[status is bad password]</a:t>
                </a:r>
                <a:endParaRPr lang="en-US" sz="1400" dirty="0"/>
              </a:p>
            </p:txBody>
          </p:sp>
          <p:sp>
            <p:nvSpPr>
              <p:cNvPr id="58" name="Oval 57"/>
              <p:cNvSpPr/>
              <p:nvPr/>
            </p:nvSpPr>
            <p:spPr>
              <a:xfrm>
                <a:off x="3818634" y="4666770"/>
                <a:ext cx="1485359"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34" idx="3"/>
              </p:cNvCxnSpPr>
              <p:nvPr/>
            </p:nvCxnSpPr>
            <p:spPr>
              <a:xfrm>
                <a:off x="2971800" y="3044250"/>
                <a:ext cx="60244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8" idx="2"/>
              </p:cNvCxnSpPr>
              <p:nvPr/>
            </p:nvCxnSpPr>
            <p:spPr>
              <a:xfrm flipV="1">
                <a:off x="2743200" y="4836905"/>
                <a:ext cx="1075434" cy="1701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59" idx="2"/>
              </p:cNvCxnSpPr>
              <p:nvPr/>
            </p:nvCxnSpPr>
            <p:spPr>
              <a:xfrm>
                <a:off x="2743200" y="4991450"/>
                <a:ext cx="989960" cy="7153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166886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00" y="490390"/>
            <a:ext cx="1608459" cy="1133177"/>
            <a:chOff x="0" y="2438403"/>
            <a:chExt cx="1608459" cy="1133177"/>
          </a:xfrm>
          <a:scene3d>
            <a:camera prst="orthographicFront"/>
            <a:lightRig rig="flat" dir="t"/>
          </a:scene3d>
        </p:grpSpPr>
        <p:sp>
          <p:nvSpPr>
            <p:cNvPr id="8" name="Rounded Rectangle 7"/>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2" name="Rectangle 1"/>
          <p:cNvSpPr/>
          <p:nvPr/>
        </p:nvSpPr>
        <p:spPr>
          <a:xfrm>
            <a:off x="856629" y="1828800"/>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1</a:t>
            </a:r>
            <a:endParaRPr lang="en-US" dirty="0"/>
          </a:p>
        </p:txBody>
      </p:sp>
      <p:sp>
        <p:nvSpPr>
          <p:cNvPr id="11" name="Rectangle 10"/>
          <p:cNvSpPr/>
          <p:nvPr/>
        </p:nvSpPr>
        <p:spPr>
          <a:xfrm>
            <a:off x="3505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1</a:t>
            </a:r>
            <a:endParaRPr lang="en-US" dirty="0"/>
          </a:p>
        </p:txBody>
      </p:sp>
      <p:sp>
        <p:nvSpPr>
          <p:cNvPr id="12" name="Rectangle 11"/>
          <p:cNvSpPr/>
          <p:nvPr/>
        </p:nvSpPr>
        <p:spPr>
          <a:xfrm>
            <a:off x="6172200" y="1812792"/>
            <a:ext cx="1524000"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1</a:t>
            </a:r>
            <a:endParaRPr lang="en-US" dirty="0"/>
          </a:p>
        </p:txBody>
      </p:sp>
      <p:cxnSp>
        <p:nvCxnSpPr>
          <p:cNvPr id="4" name="Straight Connector 3"/>
          <p:cNvCxnSpPr>
            <a:stCxn id="2" idx="2"/>
          </p:cNvCxnSpPr>
          <p:nvPr/>
        </p:nvCxnSpPr>
        <p:spPr>
          <a:xfrm>
            <a:off x="1618629" y="2743200"/>
            <a:ext cx="42230" cy="37338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36886" y="2708622"/>
            <a:ext cx="42230" cy="3615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67200" y="2727192"/>
            <a:ext cx="21115" cy="374980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5400000">
            <a:off x="7461766" y="3342626"/>
            <a:ext cx="2514600" cy="369332"/>
          </a:xfrm>
          <a:prstGeom prst="rect">
            <a:avLst/>
          </a:prstGeom>
          <a:noFill/>
        </p:spPr>
        <p:txBody>
          <a:bodyPr wrap="square" rtlCol="0">
            <a:spAutoFit/>
          </a:bodyPr>
          <a:lstStyle/>
          <a:p>
            <a:r>
              <a:rPr lang="en-US" i="1" dirty="0" smtClean="0">
                <a:solidFill>
                  <a:srgbClr val="FF0000"/>
                </a:solidFill>
              </a:rPr>
              <a:t>Time progresses </a:t>
            </a:r>
            <a:endParaRPr lang="en-US" i="1" dirty="0">
              <a:solidFill>
                <a:srgbClr val="FF0000"/>
              </a:solidFill>
            </a:endParaRPr>
          </a:p>
        </p:txBody>
      </p:sp>
      <p:cxnSp>
        <p:nvCxnSpPr>
          <p:cNvPr id="15" name="Straight Arrow Connector 14"/>
          <p:cNvCxnSpPr/>
          <p:nvPr/>
        </p:nvCxnSpPr>
        <p:spPr>
          <a:xfrm>
            <a:off x="8719066" y="3886200"/>
            <a:ext cx="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4200" y="9906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20" name="Straight Arrow Connector 19"/>
          <p:cNvCxnSpPr/>
          <p:nvPr/>
        </p:nvCxnSpPr>
        <p:spPr>
          <a:xfrm flipH="1">
            <a:off x="1660859" y="1311408"/>
            <a:ext cx="1915418" cy="4411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81400" y="1295400"/>
            <a:ext cx="5334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1400" y="1295400"/>
            <a:ext cx="2971800"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4277757" y="4991100"/>
            <a:ext cx="271191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436267" y="4608096"/>
            <a:ext cx="2950231" cy="369332"/>
          </a:xfrm>
          <a:prstGeom prst="rect">
            <a:avLst/>
          </a:prstGeom>
          <a:noFill/>
        </p:spPr>
        <p:txBody>
          <a:bodyPr wrap="none" rtlCol="0">
            <a:spAutoFit/>
          </a:bodyPr>
          <a:lstStyle/>
          <a:p>
            <a:r>
              <a:rPr lang="en-US" dirty="0" err="1" smtClean="0"/>
              <a:t>displayDistrict</a:t>
            </a:r>
            <a:r>
              <a:rPr lang="en-US" dirty="0" smtClean="0"/>
              <a:t> Info( :District ) </a:t>
            </a:r>
            <a:endParaRPr lang="en-US" dirty="0"/>
          </a:p>
        </p:txBody>
      </p:sp>
      <p:sp>
        <p:nvSpPr>
          <p:cNvPr id="49" name="TextBox 48"/>
          <p:cNvSpPr txBox="1"/>
          <p:nvPr/>
        </p:nvSpPr>
        <p:spPr>
          <a:xfrm>
            <a:off x="4454854" y="5081566"/>
            <a:ext cx="3927145" cy="369332"/>
          </a:xfrm>
          <a:prstGeom prst="rect">
            <a:avLst/>
          </a:prstGeom>
          <a:noFill/>
        </p:spPr>
        <p:txBody>
          <a:bodyPr wrap="square" rtlCol="0">
            <a:spAutoFit/>
          </a:bodyPr>
          <a:lstStyle/>
          <a:p>
            <a:r>
              <a:rPr lang="en-US" dirty="0" err="1" smtClean="0"/>
              <a:t>lookupNextDistrict</a:t>
            </a:r>
            <a:r>
              <a:rPr lang="en-US" dirty="0" smtClean="0"/>
              <a:t>(  :District, :</a:t>
            </a:r>
            <a:r>
              <a:rPr lang="en-US" dirty="0" err="1" smtClean="0"/>
              <a:t>TheQue</a:t>
            </a:r>
            <a:r>
              <a:rPr lang="en-US" dirty="0" smtClean="0"/>
              <a:t> )</a:t>
            </a:r>
            <a:endParaRPr lang="en-US" dirty="0"/>
          </a:p>
        </p:txBody>
      </p:sp>
      <p:sp>
        <p:nvSpPr>
          <p:cNvPr id="19" name="Rectangle 18"/>
          <p:cNvSpPr/>
          <p:nvPr/>
        </p:nvSpPr>
        <p:spPr>
          <a:xfrm>
            <a:off x="3640203" y="3962400"/>
            <a:ext cx="4800600" cy="1752599"/>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640203" y="4081106"/>
            <a:ext cx="497056" cy="246221"/>
          </a:xfrm>
          <a:prstGeom prst="rect">
            <a:avLst/>
          </a:prstGeom>
          <a:noFill/>
        </p:spPr>
        <p:txBody>
          <a:bodyPr wrap="square" rtlCol="0">
            <a:spAutoFit/>
          </a:bodyPr>
          <a:lstStyle/>
          <a:p>
            <a:r>
              <a:rPr lang="en-US" sz="1000" b="1" dirty="0" smtClean="0"/>
              <a:t>LOOP</a:t>
            </a:r>
            <a:endParaRPr lang="en-US" sz="1000" b="1" dirty="0"/>
          </a:p>
        </p:txBody>
      </p:sp>
      <p:cxnSp>
        <p:nvCxnSpPr>
          <p:cNvPr id="25" name="Straight Connector 24"/>
          <p:cNvCxnSpPr/>
          <p:nvPr/>
        </p:nvCxnSpPr>
        <p:spPr>
          <a:xfrm flipV="1">
            <a:off x="3665886" y="3962400"/>
            <a:ext cx="788968" cy="525189"/>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88315" y="4113745"/>
            <a:ext cx="2065309" cy="307777"/>
          </a:xfrm>
          <a:prstGeom prst="rect">
            <a:avLst/>
          </a:prstGeom>
          <a:noFill/>
        </p:spPr>
        <p:txBody>
          <a:bodyPr wrap="none" rtlCol="0">
            <a:spAutoFit/>
          </a:bodyPr>
          <a:lstStyle/>
          <a:p>
            <a:r>
              <a:rPr lang="en-US" sz="1400" dirty="0" smtClean="0"/>
              <a:t>[0,*] [for each item in list]</a:t>
            </a:r>
            <a:endParaRPr lang="en-US" sz="1400" dirty="0"/>
          </a:p>
        </p:txBody>
      </p:sp>
      <p:cxnSp>
        <p:nvCxnSpPr>
          <p:cNvPr id="62" name="Straight Arrow Connector 61"/>
          <p:cNvCxnSpPr/>
          <p:nvPr/>
        </p:nvCxnSpPr>
        <p:spPr>
          <a:xfrm>
            <a:off x="4267200" y="3527292"/>
            <a:ext cx="269080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957626" y="3155399"/>
            <a:ext cx="3876767" cy="369332"/>
          </a:xfrm>
          <a:prstGeom prst="rect">
            <a:avLst/>
          </a:prstGeom>
          <a:noFill/>
        </p:spPr>
        <p:txBody>
          <a:bodyPr wrap="none" rtlCol="0">
            <a:spAutoFit/>
          </a:bodyPr>
          <a:lstStyle/>
          <a:p>
            <a:r>
              <a:rPr lang="en-US" dirty="0" err="1" smtClean="0"/>
              <a:t>lookupNextDistrict</a:t>
            </a:r>
            <a:r>
              <a:rPr lang="en-US" dirty="0" smtClean="0"/>
              <a:t>( :District, :</a:t>
            </a:r>
            <a:r>
              <a:rPr lang="en-US" dirty="0" err="1" smtClean="0"/>
              <a:t>TheQue</a:t>
            </a:r>
            <a:r>
              <a:rPr lang="en-US" dirty="0" smtClean="0"/>
              <a:t> ) </a:t>
            </a:r>
            <a:endParaRPr lang="en-US" dirty="0"/>
          </a:p>
        </p:txBody>
      </p:sp>
      <p:grpSp>
        <p:nvGrpSpPr>
          <p:cNvPr id="30" name="Group 29"/>
          <p:cNvGrpSpPr/>
          <p:nvPr/>
        </p:nvGrpSpPr>
        <p:grpSpPr>
          <a:xfrm>
            <a:off x="609600" y="2973777"/>
            <a:ext cx="5703288" cy="3350823"/>
            <a:chOff x="609600" y="2973777"/>
            <a:chExt cx="5703288" cy="3350823"/>
          </a:xfrm>
        </p:grpSpPr>
        <p:sp>
          <p:nvSpPr>
            <p:cNvPr id="31" name="TextBox 30"/>
            <p:cNvSpPr txBox="1"/>
            <p:nvPr/>
          </p:nvSpPr>
          <p:spPr>
            <a:xfrm>
              <a:off x="609600" y="2973777"/>
              <a:ext cx="2271487" cy="2677656"/>
            </a:xfrm>
            <a:prstGeom prst="rect">
              <a:avLst/>
            </a:prstGeom>
            <a:solidFill>
              <a:schemeClr val="bg1"/>
            </a:solidFill>
          </p:spPr>
          <p:txBody>
            <a:bodyPr wrap="square" rtlCol="0">
              <a:spAutoFit/>
            </a:bodyPr>
            <a:lstStyle/>
            <a:p>
              <a:r>
                <a:rPr lang="en-US" sz="1600" b="1" dirty="0" smtClean="0">
                  <a:solidFill>
                    <a:srgbClr val="FF0000"/>
                  </a:solidFill>
                </a:rPr>
                <a:t>Sequence diagrams can have Loop blocks that provide optional pieces of code, designated by LOOP, and a Guard Conditions (the maximum number of loops, and the conditions by which the loop ends</a:t>
              </a:r>
              <a:r>
                <a:rPr lang="en-US" sz="2400" b="1" dirty="0" smtClean="0">
                  <a:solidFill>
                    <a:srgbClr val="FF0000"/>
                  </a:solidFill>
                </a:rPr>
                <a:t>)</a:t>
              </a:r>
              <a:endParaRPr lang="en-US" sz="2400" b="1" u="sng" dirty="0" smtClean="0">
                <a:solidFill>
                  <a:srgbClr val="FF0000"/>
                </a:solidFill>
              </a:endParaRPr>
            </a:p>
          </p:txBody>
        </p:sp>
        <p:sp>
          <p:nvSpPr>
            <p:cNvPr id="34" name="Oval 33"/>
            <p:cNvSpPr/>
            <p:nvPr/>
          </p:nvSpPr>
          <p:spPr>
            <a:xfrm>
              <a:off x="3498594" y="4051588"/>
              <a:ext cx="691243"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233650" y="4113745"/>
              <a:ext cx="2079238" cy="34027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V="1">
              <a:off x="2642700" y="4394601"/>
              <a:ext cx="1863084" cy="19299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81087" y="4204217"/>
              <a:ext cx="60244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2642700" y="4422635"/>
              <a:ext cx="2619998" cy="190196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65" name="Straight Arrow Connector 64"/>
          <p:cNvCxnSpPr/>
          <p:nvPr/>
        </p:nvCxnSpPr>
        <p:spPr>
          <a:xfrm>
            <a:off x="4267201" y="5450898"/>
            <a:ext cx="269080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9389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2399" y="609600"/>
            <a:ext cx="4510483" cy="6171159"/>
          </a:xfrm>
          <a:prstGeom prst="rect">
            <a:avLst/>
          </a:prstGeom>
        </p:spPr>
      </p:pic>
      <p:grpSp>
        <p:nvGrpSpPr>
          <p:cNvPr id="12" name="Group 11"/>
          <p:cNvGrpSpPr/>
          <p:nvPr/>
        </p:nvGrpSpPr>
        <p:grpSpPr>
          <a:xfrm>
            <a:off x="52400" y="490390"/>
            <a:ext cx="1608459" cy="1133177"/>
            <a:chOff x="0" y="2438403"/>
            <a:chExt cx="1608459" cy="1133177"/>
          </a:xfrm>
          <a:scene3d>
            <a:camera prst="orthographicFront"/>
            <a:lightRig rig="flat" dir="t"/>
          </a:scene3d>
        </p:grpSpPr>
        <p:sp>
          <p:nvSpPr>
            <p:cNvPr id="13" name="Rounded Rectangle 12"/>
            <p:cNvSpPr/>
            <p:nvPr/>
          </p:nvSpPr>
          <p:spPr>
            <a:xfrm>
              <a:off x="0"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4" name="Rounded Rectangle 4"/>
            <p:cNvSpPr/>
            <p:nvPr/>
          </p:nvSpPr>
          <p:spPr>
            <a:xfrm>
              <a:off x="33190"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Sequence Diagram</a:t>
              </a:r>
              <a:endParaRPr lang="en-US" sz="2100" kern="1200" dirty="0"/>
            </a:p>
          </p:txBody>
        </p:sp>
      </p:grpSp>
      <p:sp>
        <p:nvSpPr>
          <p:cNvPr id="15" name="TextBox 14"/>
          <p:cNvSpPr txBox="1"/>
          <p:nvPr/>
        </p:nvSpPr>
        <p:spPr>
          <a:xfrm>
            <a:off x="304800" y="1764001"/>
            <a:ext cx="2271487" cy="5016758"/>
          </a:xfrm>
          <a:prstGeom prst="rect">
            <a:avLst/>
          </a:prstGeom>
          <a:solidFill>
            <a:schemeClr val="bg1"/>
          </a:solidFill>
        </p:spPr>
        <p:txBody>
          <a:bodyPr wrap="square" rtlCol="0">
            <a:spAutoFit/>
          </a:bodyPr>
          <a:lstStyle/>
          <a:p>
            <a:r>
              <a:rPr lang="en-US" sz="1600" b="1" dirty="0" smtClean="0">
                <a:solidFill>
                  <a:srgbClr val="FF0000"/>
                </a:solidFill>
              </a:rPr>
              <a:t>Here is the associated sequence diagram for the “Create Event Utility Packet” use case done for the Convention Center. </a:t>
            </a:r>
          </a:p>
          <a:p>
            <a:endParaRPr lang="en-US" sz="1600" b="1" dirty="0">
              <a:solidFill>
                <a:srgbClr val="FF0000"/>
              </a:solidFill>
            </a:endParaRPr>
          </a:p>
          <a:p>
            <a:r>
              <a:rPr lang="en-US" sz="1600" b="1" dirty="0" smtClean="0">
                <a:solidFill>
                  <a:srgbClr val="FF0000"/>
                </a:solidFill>
              </a:rPr>
              <a:t>All Sequence </a:t>
            </a:r>
            <a:r>
              <a:rPr lang="en-US" sz="1600" b="1" dirty="0">
                <a:solidFill>
                  <a:srgbClr val="FF0000"/>
                </a:solidFill>
              </a:rPr>
              <a:t>D</a:t>
            </a:r>
            <a:r>
              <a:rPr lang="en-US" sz="1600" b="1" dirty="0" smtClean="0">
                <a:solidFill>
                  <a:srgbClr val="FF0000"/>
                </a:solidFill>
              </a:rPr>
              <a:t>iagrams have an accompanying table that describes each function in great detail. This accompanies the Sequence Diagram when it’s provided in an RFI or RFP.  This is the most critical part of a sequence diagram as it indicates the detail associated with each step. </a:t>
            </a:r>
            <a:endParaRPr lang="en-US" sz="2400" b="1" u="sng" dirty="0" smtClean="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438754843"/>
              </p:ext>
            </p:extLst>
          </p:nvPr>
        </p:nvGraphicFramePr>
        <p:xfrm>
          <a:off x="2576287" y="1905000"/>
          <a:ext cx="6096000" cy="4673600"/>
        </p:xfrm>
        <a:graphic>
          <a:graphicData uri="http://schemas.openxmlformats.org/drawingml/2006/table">
            <a:tbl>
              <a:tblPr firstRow="1" bandRow="1">
                <a:tableStyleId>{5C22544A-7EE6-4342-B048-85BDC9FD1C3A}</a:tableStyleId>
              </a:tblPr>
              <a:tblGrid>
                <a:gridCol w="3150239"/>
                <a:gridCol w="2945761"/>
              </a:tblGrid>
              <a:tr h="370840">
                <a:tc>
                  <a:txBody>
                    <a:bodyPr/>
                    <a:lstStyle/>
                    <a:p>
                      <a:r>
                        <a:rPr lang="en-US" dirty="0" smtClean="0"/>
                        <a:t>Type/Interface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370840">
                <a:tc>
                  <a:txBody>
                    <a:bodyPr/>
                    <a:lstStyle/>
                    <a:p>
                      <a:r>
                        <a:rPr lang="en-US" sz="1000" dirty="0" smtClean="0"/>
                        <a:t>Establish</a:t>
                      </a:r>
                      <a:r>
                        <a:rPr lang="en-US" sz="1000" baseline="0" dirty="0" smtClean="0"/>
                        <a:t> Event Booking</a:t>
                      </a:r>
                      <a:r>
                        <a:rPr lang="en-US" sz="1000" dirty="0" smtClean="0"/>
                        <a:t>/ </a:t>
                      </a:r>
                    </a:p>
                    <a:p>
                      <a:r>
                        <a:rPr lang="en-US" sz="1000" dirty="0" err="1" smtClean="0"/>
                        <a:t>requestEventPackets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3-6 months prior to an Event, the system sends a Notification to the Utility Services Coordinator instructing them to create Event Packets for the Client and the Exhibitor, providing the contract ID, event name, space, notes from sales, etc. The system requests Utility Services Coordinator to verify auto-reassigned traces.</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100" dirty="0" smtClean="0"/>
                        <a:t>Establish</a:t>
                      </a:r>
                      <a:r>
                        <a:rPr lang="en-US" sz="1100" baseline="0" dirty="0" smtClean="0"/>
                        <a:t> Event Booking/</a:t>
                      </a:r>
                    </a:p>
                    <a:p>
                      <a:r>
                        <a:rPr lang="en-US" sz="1100" baseline="0" dirty="0" err="1" smtClean="0"/>
                        <a:t>reviewCustomerAccount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The Utility Services Coordinator uses the system to review type of event, dates, space, booking notes, and contract clauses for accuracy. The system allows the Utility Services Coordinator to make changes as necessary, recording who made the change, the date the change was made and by whom.</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Establish</a:t>
                      </a:r>
                      <a:r>
                        <a:rPr lang="en-US" sz="1100" baseline="0" dirty="0" smtClean="0"/>
                        <a:t> Event Booking</a:t>
                      </a:r>
                      <a:r>
                        <a:rPr lang="en-US" sz="1100" dirty="0" smtClean="0"/>
                        <a:t>/ </a:t>
                      </a:r>
                      <a:r>
                        <a:rPr lang="en-US" sz="1100" dirty="0" err="1" smtClean="0"/>
                        <a:t>createClientAndExhibitorPackets</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smtClean="0">
                          <a:effectLst/>
                        </a:rPr>
                        <a:t>The Utility Services Coordinator uses the System to create the Client and Exhibitor Packets based on templates. Event Packets include the following: (1) cover letter (client name, contract ID, event name, show dates, move in/out dates, discount rate deadlines, standard rate deadlines, floor rate applicable date, contact information for Austin Convention Center, name and contact information of utility services coordinator), (2) Table of contents, (3) List of all products… </a:t>
                      </a:r>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100" dirty="0" smtClean="0"/>
                        <a: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4146104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 Role with a New Initiative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7208891"/>
              </p:ext>
            </p:extLst>
          </p:nvPr>
        </p:nvGraphicFramePr>
        <p:xfrm>
          <a:off x="457200" y="2209800"/>
          <a:ext cx="8229600" cy="4324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867400" y="4522900"/>
            <a:ext cx="2438399" cy="1676400"/>
            <a:chOff x="0" y="188901"/>
            <a:chExt cx="1745257" cy="1143791"/>
          </a:xfrm>
        </p:grpSpPr>
        <p:sp>
          <p:nvSpPr>
            <p:cNvPr id="18" name="Rounded Rectangle 17"/>
            <p:cNvSpPr/>
            <p:nvPr/>
          </p:nvSpPr>
          <p:spPr>
            <a:xfrm>
              <a:off x="0" y="188901"/>
              <a:ext cx="1745257" cy="11437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33500" y="222401"/>
              <a:ext cx="1678257" cy="1076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EA Team participates in Demo’s and provides technical counsel for initial selection of Product. Alternatively, EA provides technical Counsel to internal development teams if the solution is going to be developed in-house.</a:t>
              </a:r>
              <a:endParaRPr lang="en-US" sz="1100" kern="1200" dirty="0"/>
            </a:p>
          </p:txBody>
        </p:sp>
      </p:grpSp>
      <p:grpSp>
        <p:nvGrpSpPr>
          <p:cNvPr id="8" name="Group 7"/>
          <p:cNvGrpSpPr/>
          <p:nvPr/>
        </p:nvGrpSpPr>
        <p:grpSpPr>
          <a:xfrm rot="5400000">
            <a:off x="6690043" y="3603786"/>
            <a:ext cx="793111" cy="927790"/>
            <a:chOff x="4827668" y="296901"/>
            <a:chExt cx="793111" cy="927790"/>
          </a:xfrm>
        </p:grpSpPr>
        <p:sp>
          <p:nvSpPr>
            <p:cNvPr id="12" name="Right Arrow 11"/>
            <p:cNvSpPr/>
            <p:nvPr/>
          </p:nvSpPr>
          <p:spPr>
            <a:xfrm>
              <a:off x="4827668" y="296901"/>
              <a:ext cx="793111" cy="9277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Right Arrow 10"/>
            <p:cNvSpPr/>
            <p:nvPr/>
          </p:nvSpPr>
          <p:spPr>
            <a:xfrm>
              <a:off x="4827668" y="482459"/>
              <a:ext cx="555178" cy="5566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dirty="0"/>
            </a:p>
          </p:txBody>
        </p:sp>
      </p:grpSp>
      <p:pic>
        <p:nvPicPr>
          <p:cNvPr id="11267" name="Picture 3" descr="C:\Users\brownaa\AppData\Local\Microsoft\Windows\Temporary Internet Files\Content.IE5\KOGPULPC\MC900288976[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00" y="3882790"/>
            <a:ext cx="3733800" cy="246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93235"/>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35967017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Tree>
    <p:extLst>
      <p:ext uri="{BB962C8B-B14F-4D97-AF65-F5344CB8AC3E}">
        <p14:creationId xmlns:p14="http://schemas.microsoft.com/office/powerpoint/2010/main" val="16701017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0" name="TextBox 9"/>
          <p:cNvSpPr txBox="1"/>
          <p:nvPr/>
        </p:nvSpPr>
        <p:spPr>
          <a:xfrm>
            <a:off x="1143000" y="1981200"/>
            <a:ext cx="6934200" cy="3416320"/>
          </a:xfrm>
          <a:prstGeom prst="rect">
            <a:avLst/>
          </a:prstGeom>
          <a:noFill/>
        </p:spPr>
        <p:txBody>
          <a:bodyPr wrap="square" rtlCol="0">
            <a:spAutoFit/>
          </a:bodyPr>
          <a:lstStyle/>
          <a:p>
            <a:r>
              <a:rPr lang="en-US" sz="2400" dirty="0" smtClean="0">
                <a:solidFill>
                  <a:srgbClr val="FF0000"/>
                </a:solidFill>
              </a:rPr>
              <a:t>Activity Diagrams are graphical representations of workflows of stepwise activities and actions with support for choice, iteration and concurrency.  They describe business and operational step-by-step workflows of components in a system. </a:t>
            </a:r>
          </a:p>
          <a:p>
            <a:endParaRPr lang="en-US" sz="2400" dirty="0">
              <a:solidFill>
                <a:srgbClr val="FF0000"/>
              </a:solidFill>
            </a:endParaRPr>
          </a:p>
          <a:p>
            <a:r>
              <a:rPr lang="en-US" sz="2400" dirty="0" smtClean="0">
                <a:solidFill>
                  <a:srgbClr val="FF0000"/>
                </a:solidFill>
              </a:rPr>
              <a:t>Activity Diagrams normally designate process and people more than system. Often Activity Diagrams don’t even list the systems of concern. </a:t>
            </a:r>
            <a:endParaRPr lang="en-US" sz="2400" dirty="0">
              <a:solidFill>
                <a:srgbClr val="FF0000"/>
              </a:solidFill>
            </a:endParaRPr>
          </a:p>
        </p:txBody>
      </p:sp>
    </p:spTree>
    <p:extLst>
      <p:ext uri="{BB962C8B-B14F-4D97-AF65-F5344CB8AC3E}">
        <p14:creationId xmlns:p14="http://schemas.microsoft.com/office/powerpoint/2010/main" val="3911461971"/>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8255"/>
            <a:ext cx="22669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90473"/>
            <a:ext cx="6400800" cy="602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1" name="TextBox 10"/>
          <p:cNvSpPr txBox="1"/>
          <p:nvPr/>
        </p:nvSpPr>
        <p:spPr>
          <a:xfrm>
            <a:off x="338332" y="3919611"/>
            <a:ext cx="2271487" cy="2800767"/>
          </a:xfrm>
          <a:prstGeom prst="rect">
            <a:avLst/>
          </a:prstGeom>
          <a:solidFill>
            <a:schemeClr val="bg1"/>
          </a:solidFill>
        </p:spPr>
        <p:txBody>
          <a:bodyPr wrap="square" rtlCol="0">
            <a:spAutoFit/>
          </a:bodyPr>
          <a:lstStyle/>
          <a:p>
            <a:r>
              <a:rPr lang="en-US" sz="1600" b="1" dirty="0" smtClean="0">
                <a:solidFill>
                  <a:srgbClr val="FF0000"/>
                </a:solidFill>
              </a:rPr>
              <a:t>Activity Diagrams focus on Activities of specific roles and the data required for them to do tasks. This is why they are perfect for depicting workflows!</a:t>
            </a:r>
          </a:p>
          <a:p>
            <a:endParaRPr lang="en-US" sz="1600" b="1" u="sng" dirty="0">
              <a:solidFill>
                <a:srgbClr val="FF0000"/>
              </a:solidFill>
            </a:endParaRPr>
          </a:p>
          <a:p>
            <a:r>
              <a:rPr lang="en-US" sz="1600" b="1" u="sng" dirty="0" smtClean="0">
                <a:solidFill>
                  <a:srgbClr val="FF0000"/>
                </a:solidFill>
              </a:rPr>
              <a:t>Notice there is no system represented on this diagram!</a:t>
            </a:r>
            <a:endParaRPr lang="en-US" sz="2400" b="1" u="sng" dirty="0" smtClean="0">
              <a:solidFill>
                <a:srgbClr val="FF0000"/>
              </a:solidFill>
            </a:endParaRPr>
          </a:p>
        </p:txBody>
      </p:sp>
      <p:grpSp>
        <p:nvGrpSpPr>
          <p:cNvPr id="22" name="Group 21"/>
          <p:cNvGrpSpPr/>
          <p:nvPr/>
        </p:nvGrpSpPr>
        <p:grpSpPr>
          <a:xfrm>
            <a:off x="685800" y="838200"/>
            <a:ext cx="1981200" cy="1436132"/>
            <a:chOff x="685800" y="838200"/>
            <a:chExt cx="1981200" cy="1436132"/>
          </a:xfrm>
        </p:grpSpPr>
        <p:sp>
          <p:nvSpPr>
            <p:cNvPr id="12" name="TextBox 11"/>
            <p:cNvSpPr txBox="1"/>
            <p:nvPr/>
          </p:nvSpPr>
          <p:spPr>
            <a:xfrm>
              <a:off x="685800" y="1905000"/>
              <a:ext cx="1752600" cy="369332"/>
            </a:xfrm>
            <a:prstGeom prst="rect">
              <a:avLst/>
            </a:prstGeom>
            <a:noFill/>
          </p:spPr>
          <p:txBody>
            <a:bodyPr wrap="square" rtlCol="0">
              <a:spAutoFit/>
            </a:bodyPr>
            <a:lstStyle/>
            <a:p>
              <a:r>
                <a:rPr lang="en-US" i="1" dirty="0" smtClean="0">
                  <a:solidFill>
                    <a:srgbClr val="FF0000"/>
                  </a:solidFill>
                </a:rPr>
                <a:t>Roles (Actors)</a:t>
              </a:r>
              <a:endParaRPr lang="en-US" i="1" dirty="0">
                <a:solidFill>
                  <a:srgbClr val="FF0000"/>
                </a:solidFill>
              </a:endParaRPr>
            </a:p>
          </p:txBody>
        </p:sp>
        <p:cxnSp>
          <p:nvCxnSpPr>
            <p:cNvPr id="13" name="Straight Arrow Connector 12"/>
            <p:cNvCxnSpPr/>
            <p:nvPr/>
          </p:nvCxnSpPr>
          <p:spPr>
            <a:xfrm flipV="1">
              <a:off x="1752600" y="838200"/>
              <a:ext cx="914400" cy="1066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57200" y="1676400"/>
            <a:ext cx="2590800" cy="1359932"/>
            <a:chOff x="457200" y="1676400"/>
            <a:chExt cx="2590800" cy="1359932"/>
          </a:xfrm>
        </p:grpSpPr>
        <p:sp>
          <p:nvSpPr>
            <p:cNvPr id="14" name="TextBox 13"/>
            <p:cNvSpPr txBox="1"/>
            <p:nvPr/>
          </p:nvSpPr>
          <p:spPr>
            <a:xfrm>
              <a:off x="457200" y="2667000"/>
              <a:ext cx="1752600" cy="369332"/>
            </a:xfrm>
            <a:prstGeom prst="rect">
              <a:avLst/>
            </a:prstGeom>
            <a:noFill/>
          </p:spPr>
          <p:txBody>
            <a:bodyPr wrap="square" rtlCol="0">
              <a:spAutoFit/>
            </a:bodyPr>
            <a:lstStyle/>
            <a:p>
              <a:r>
                <a:rPr lang="en-US" i="1" dirty="0" smtClean="0">
                  <a:solidFill>
                    <a:srgbClr val="FF0000"/>
                  </a:solidFill>
                </a:rPr>
                <a:t>Processes</a:t>
              </a:r>
              <a:endParaRPr lang="en-US" i="1" dirty="0">
                <a:solidFill>
                  <a:srgbClr val="FF0000"/>
                </a:solidFill>
              </a:endParaRPr>
            </a:p>
          </p:txBody>
        </p:sp>
        <p:cxnSp>
          <p:nvCxnSpPr>
            <p:cNvPr id="16" name="Straight Arrow Connector 15"/>
            <p:cNvCxnSpPr/>
            <p:nvPr/>
          </p:nvCxnSpPr>
          <p:spPr>
            <a:xfrm flipV="1">
              <a:off x="1450428" y="1676400"/>
              <a:ext cx="1521372" cy="1219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474076" y="2895600"/>
              <a:ext cx="1573924" cy="1407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57200" y="3276600"/>
            <a:ext cx="2743200" cy="914400"/>
            <a:chOff x="457200" y="3276600"/>
            <a:chExt cx="2743200" cy="914400"/>
          </a:xfrm>
        </p:grpSpPr>
        <p:sp>
          <p:nvSpPr>
            <p:cNvPr id="15" name="TextBox 14"/>
            <p:cNvSpPr txBox="1"/>
            <p:nvPr/>
          </p:nvSpPr>
          <p:spPr>
            <a:xfrm>
              <a:off x="457200" y="3276600"/>
              <a:ext cx="712076" cy="369332"/>
            </a:xfrm>
            <a:prstGeom prst="rect">
              <a:avLst/>
            </a:prstGeom>
            <a:noFill/>
          </p:spPr>
          <p:txBody>
            <a:bodyPr wrap="square" rtlCol="0">
              <a:spAutoFit/>
            </a:bodyPr>
            <a:lstStyle/>
            <a:p>
              <a:r>
                <a:rPr lang="en-US" i="1" dirty="0" smtClean="0">
                  <a:solidFill>
                    <a:srgbClr val="FF0000"/>
                  </a:solidFill>
                </a:rPr>
                <a:t>Data</a:t>
              </a:r>
              <a:endParaRPr lang="en-US" i="1" dirty="0">
                <a:solidFill>
                  <a:srgbClr val="FF0000"/>
                </a:solidFill>
              </a:endParaRPr>
            </a:p>
          </p:txBody>
        </p:sp>
        <p:cxnSp>
          <p:nvCxnSpPr>
            <p:cNvPr id="18" name="Straight Arrow Connector 17"/>
            <p:cNvCxnSpPr/>
            <p:nvPr/>
          </p:nvCxnSpPr>
          <p:spPr>
            <a:xfrm>
              <a:off x="1041778" y="3519445"/>
              <a:ext cx="1853822" cy="3667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41778" y="3519444"/>
              <a:ext cx="2158622" cy="6715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62600" y="5771318"/>
            <a:ext cx="1828800" cy="847454"/>
            <a:chOff x="5562600" y="5771318"/>
            <a:chExt cx="1828800" cy="847454"/>
          </a:xfrm>
        </p:grpSpPr>
        <p:sp>
          <p:nvSpPr>
            <p:cNvPr id="23" name="TextBox 22"/>
            <p:cNvSpPr txBox="1"/>
            <p:nvPr/>
          </p:nvSpPr>
          <p:spPr>
            <a:xfrm>
              <a:off x="5753100" y="5771318"/>
              <a:ext cx="1447800" cy="369332"/>
            </a:xfrm>
            <a:prstGeom prst="rect">
              <a:avLst/>
            </a:prstGeom>
            <a:noFill/>
          </p:spPr>
          <p:txBody>
            <a:bodyPr wrap="square" rtlCol="0">
              <a:spAutoFit/>
            </a:bodyPr>
            <a:lstStyle/>
            <a:p>
              <a:r>
                <a:rPr lang="en-US" i="1" dirty="0" smtClean="0">
                  <a:solidFill>
                    <a:srgbClr val="FF0000"/>
                  </a:solidFill>
                </a:rPr>
                <a:t>A swim lane</a:t>
              </a:r>
              <a:endParaRPr lang="en-US" i="1" dirty="0">
                <a:solidFill>
                  <a:srgbClr val="FF0000"/>
                </a:solidFill>
              </a:endParaRPr>
            </a:p>
          </p:txBody>
        </p:sp>
        <p:sp>
          <p:nvSpPr>
            <p:cNvPr id="21" name="Left Brace 20"/>
            <p:cNvSpPr/>
            <p:nvPr/>
          </p:nvSpPr>
          <p:spPr>
            <a:xfrm rot="5400000">
              <a:off x="6215614" y="5442986"/>
              <a:ext cx="522772" cy="1828800"/>
            </a:xfrm>
            <a:prstGeom prst="leftBrace">
              <a:avLst>
                <a:gd name="adj1" fmla="val 8333"/>
                <a:gd name="adj2" fmla="val 5597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023642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 y="1876424"/>
            <a:ext cx="1057275"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710" y="1876704"/>
            <a:ext cx="11430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6285" y="1876704"/>
            <a:ext cx="13049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783695"/>
            <a:ext cx="1175761" cy="805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841900"/>
            <a:ext cx="828816" cy="59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659" y="5486401"/>
            <a:ext cx="54292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3260" y="5534026"/>
            <a:ext cx="9334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285" y="5334000"/>
            <a:ext cx="109537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1210" y="5520778"/>
            <a:ext cx="1688067" cy="766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0485" y="5534026"/>
            <a:ext cx="1776412" cy="62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7" name="Group 26"/>
          <p:cNvGrpSpPr/>
          <p:nvPr/>
        </p:nvGrpSpPr>
        <p:grpSpPr>
          <a:xfrm>
            <a:off x="467195" y="1554518"/>
            <a:ext cx="7267987" cy="2902941"/>
            <a:chOff x="540881" y="1571754"/>
            <a:chExt cx="7267987" cy="2902941"/>
          </a:xfrm>
        </p:grpSpPr>
        <p:sp>
          <p:nvSpPr>
            <p:cNvPr id="28" name="TextBox 27"/>
            <p:cNvSpPr txBox="1"/>
            <p:nvPr/>
          </p:nvSpPr>
          <p:spPr>
            <a:xfrm>
              <a:off x="576139" y="2905035"/>
              <a:ext cx="7232729" cy="1569660"/>
            </a:xfrm>
            <a:prstGeom prst="rect">
              <a:avLst/>
            </a:prstGeom>
            <a:noFill/>
          </p:spPr>
          <p:txBody>
            <a:bodyPr wrap="square" rtlCol="0">
              <a:spAutoFit/>
            </a:bodyPr>
            <a:lstStyle/>
            <a:p>
              <a:pPr algn="ctr"/>
              <a:r>
                <a:rPr lang="en-US" sz="2400" b="1" dirty="0" smtClean="0">
                  <a:solidFill>
                    <a:srgbClr val="FF0000"/>
                  </a:solidFill>
                </a:rPr>
                <a:t>This Blue Oval means a process is being done by the Role (actor) in whose swim lane it is drawn. It always starts with an action verb. Note – processes can only have 1 in and 1 out. </a:t>
              </a:r>
            </a:p>
          </p:txBody>
        </p:sp>
        <p:sp>
          <p:nvSpPr>
            <p:cNvPr id="29" name="Oval 28"/>
            <p:cNvSpPr/>
            <p:nvPr/>
          </p:nvSpPr>
          <p:spPr>
            <a:xfrm rot="19311150">
              <a:off x="540881" y="157175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p:cNvGrpSpPr/>
          <p:nvPr/>
        </p:nvGrpSpPr>
        <p:grpSpPr>
          <a:xfrm>
            <a:off x="614362" y="1571754"/>
            <a:ext cx="7232729" cy="3186638"/>
            <a:chOff x="614362" y="1571754"/>
            <a:chExt cx="7232729" cy="3186638"/>
          </a:xfrm>
        </p:grpSpPr>
        <p:sp>
          <p:nvSpPr>
            <p:cNvPr id="31" name="TextBox 30"/>
            <p:cNvSpPr txBox="1"/>
            <p:nvPr/>
          </p:nvSpPr>
          <p:spPr>
            <a:xfrm>
              <a:off x="614362" y="2819400"/>
              <a:ext cx="7232729" cy="1938992"/>
            </a:xfrm>
            <a:prstGeom prst="rect">
              <a:avLst/>
            </a:prstGeom>
            <a:noFill/>
          </p:spPr>
          <p:txBody>
            <a:bodyPr wrap="square" rtlCol="0">
              <a:spAutoFit/>
            </a:bodyPr>
            <a:lstStyle/>
            <a:p>
              <a:pPr algn="ctr"/>
              <a:r>
                <a:rPr lang="en-US" sz="2400" b="1" dirty="0" smtClean="0">
                  <a:solidFill>
                    <a:srgbClr val="FF0000"/>
                  </a:solidFill>
                </a:rPr>
                <a:t>This Blue Oval with the Gear means a process that exists in another activity or sequence diagram. Remember the &lt;&lt;include&gt;&gt; and &lt;&lt;extend&gt;&gt; designations in the Use Case Diagram? There should be one of these for every one of those. </a:t>
              </a:r>
            </a:p>
          </p:txBody>
        </p:sp>
        <p:sp>
          <p:nvSpPr>
            <p:cNvPr id="32" name="Oval 31"/>
            <p:cNvSpPr/>
            <p:nvPr/>
          </p:nvSpPr>
          <p:spPr>
            <a:xfrm rot="19311150">
              <a:off x="1853761" y="157175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264459" y="545001"/>
            <a:ext cx="8072438" cy="4685596"/>
            <a:chOff x="281392" y="675593"/>
            <a:chExt cx="8072438" cy="4685596"/>
          </a:xfrm>
        </p:grpSpPr>
        <p:grpSp>
          <p:nvGrpSpPr>
            <p:cNvPr id="34" name="Group 33"/>
            <p:cNvGrpSpPr/>
            <p:nvPr/>
          </p:nvGrpSpPr>
          <p:grpSpPr>
            <a:xfrm>
              <a:off x="281392" y="1584150"/>
              <a:ext cx="8072438" cy="3777039"/>
              <a:chOff x="614362" y="1599294"/>
              <a:chExt cx="7232729" cy="3777039"/>
            </a:xfrm>
          </p:grpSpPr>
          <p:sp>
            <p:nvSpPr>
              <p:cNvPr id="36" name="TextBox 35"/>
              <p:cNvSpPr txBox="1"/>
              <p:nvPr/>
            </p:nvSpPr>
            <p:spPr>
              <a:xfrm>
                <a:off x="614362" y="2698677"/>
                <a:ext cx="7232729" cy="2677656"/>
              </a:xfrm>
              <a:prstGeom prst="rect">
                <a:avLst/>
              </a:prstGeom>
              <a:noFill/>
            </p:spPr>
            <p:txBody>
              <a:bodyPr wrap="square" rtlCol="0">
                <a:spAutoFit/>
              </a:bodyPr>
              <a:lstStyle/>
              <a:p>
                <a:pPr algn="ctr"/>
                <a:r>
                  <a:rPr lang="en-US" sz="2400" b="1" dirty="0" smtClean="0">
                    <a:solidFill>
                      <a:srgbClr val="FF0000"/>
                    </a:solidFill>
                  </a:rPr>
                  <a:t>This is called a Central Buffer. It holds data and is attached to process bubbles indicating the data either going into a process or coming from a process. The Data should be part of our logical data model! Note: Central buffers can be anywhere on a diagram and have no relation to the </a:t>
                </a:r>
                <a:r>
                  <a:rPr lang="en-US" sz="2400" b="1" dirty="0" err="1" smtClean="0">
                    <a:solidFill>
                      <a:srgbClr val="FF0000"/>
                    </a:solidFill>
                  </a:rPr>
                  <a:t>swimlane</a:t>
                </a:r>
                <a:r>
                  <a:rPr lang="en-US" sz="2400" b="1" dirty="0" smtClean="0">
                    <a:solidFill>
                      <a:srgbClr val="FF0000"/>
                    </a:solidFill>
                  </a:rPr>
                  <a:t> in which they exist. Sometimes they also include a state modifier like sequence diagrams. </a:t>
                </a:r>
              </a:p>
            </p:txBody>
          </p:sp>
          <p:sp>
            <p:nvSpPr>
              <p:cNvPr id="37" name="Oval 36"/>
              <p:cNvSpPr/>
              <p:nvPr/>
            </p:nvSpPr>
            <p:spPr>
              <a:xfrm rot="19311150">
                <a:off x="3487298" y="1599294"/>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5"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0872" y="675593"/>
              <a:ext cx="1438275" cy="683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p:cNvGrpSpPr/>
          <p:nvPr/>
        </p:nvGrpSpPr>
        <p:grpSpPr>
          <a:xfrm>
            <a:off x="281392" y="1523849"/>
            <a:ext cx="8072438" cy="3810151"/>
            <a:chOff x="281392" y="1523849"/>
            <a:chExt cx="8072438" cy="3810151"/>
          </a:xfrm>
        </p:grpSpPr>
        <p:grpSp>
          <p:nvGrpSpPr>
            <p:cNvPr id="39" name="Group 38"/>
            <p:cNvGrpSpPr/>
            <p:nvPr/>
          </p:nvGrpSpPr>
          <p:grpSpPr>
            <a:xfrm>
              <a:off x="281392" y="1523849"/>
              <a:ext cx="8072438" cy="2729344"/>
              <a:chOff x="614362" y="1538993"/>
              <a:chExt cx="7232729" cy="2729344"/>
            </a:xfrm>
          </p:grpSpPr>
          <p:sp>
            <p:nvSpPr>
              <p:cNvPr id="41" name="TextBox 40"/>
              <p:cNvSpPr txBox="1"/>
              <p:nvPr/>
            </p:nvSpPr>
            <p:spPr>
              <a:xfrm>
                <a:off x="614362" y="2698677"/>
                <a:ext cx="7232729" cy="1569660"/>
              </a:xfrm>
              <a:prstGeom prst="rect">
                <a:avLst/>
              </a:prstGeom>
              <a:noFill/>
            </p:spPr>
            <p:txBody>
              <a:bodyPr wrap="square" rtlCol="0">
                <a:spAutoFit/>
              </a:bodyPr>
              <a:lstStyle/>
              <a:p>
                <a:pPr algn="ctr"/>
                <a:r>
                  <a:rPr lang="en-US" sz="2400" b="1" dirty="0" smtClean="0">
                    <a:solidFill>
                      <a:srgbClr val="FF0000"/>
                    </a:solidFill>
                  </a:rPr>
                  <a:t>This is a decision block. You can tell it’s a decision block because it will have guard conditions that indicate when you traverse that path. Note…there can be MANY </a:t>
                </a:r>
                <a:r>
                  <a:rPr lang="en-US" sz="2400" b="1" dirty="0" err="1" smtClean="0">
                    <a:solidFill>
                      <a:srgbClr val="FF0000"/>
                    </a:solidFill>
                  </a:rPr>
                  <a:t>MANY</a:t>
                </a:r>
                <a:r>
                  <a:rPr lang="en-US" sz="2400" b="1" dirty="0" smtClean="0">
                    <a:solidFill>
                      <a:srgbClr val="FF0000"/>
                    </a:solidFill>
                  </a:rPr>
                  <a:t> paths of a decision block, not just two. </a:t>
                </a:r>
              </a:p>
            </p:txBody>
          </p:sp>
          <p:sp>
            <p:nvSpPr>
              <p:cNvPr id="42" name="Oval 41"/>
              <p:cNvSpPr/>
              <p:nvPr/>
            </p:nvSpPr>
            <p:spPr>
              <a:xfrm rot="19311150">
                <a:off x="4861846" y="1538993"/>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9277" y="3867150"/>
              <a:ext cx="188998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3" name="Group 42"/>
          <p:cNvGrpSpPr/>
          <p:nvPr/>
        </p:nvGrpSpPr>
        <p:grpSpPr>
          <a:xfrm>
            <a:off x="281392" y="1523848"/>
            <a:ext cx="8072438" cy="3098677"/>
            <a:chOff x="614362" y="1538992"/>
            <a:chExt cx="7232729" cy="3098677"/>
          </a:xfrm>
        </p:grpSpPr>
        <p:sp>
          <p:nvSpPr>
            <p:cNvPr id="44" name="TextBox 43"/>
            <p:cNvSpPr txBox="1"/>
            <p:nvPr/>
          </p:nvSpPr>
          <p:spPr>
            <a:xfrm>
              <a:off x="614362" y="2698677"/>
              <a:ext cx="7232729" cy="1938992"/>
            </a:xfrm>
            <a:prstGeom prst="rect">
              <a:avLst/>
            </a:prstGeom>
            <a:noFill/>
          </p:spPr>
          <p:txBody>
            <a:bodyPr wrap="square" rtlCol="0">
              <a:spAutoFit/>
            </a:bodyPr>
            <a:lstStyle/>
            <a:p>
              <a:pPr algn="ctr"/>
              <a:r>
                <a:rPr lang="en-US" sz="2400" b="1" dirty="0" smtClean="0">
                  <a:solidFill>
                    <a:srgbClr val="FF0000"/>
                  </a:solidFill>
                </a:rPr>
                <a:t>This is a Merge block. You can tell it’s a merge block because it doesn’t have guard conditions. Since Activity Diagrams don’t have loops, these are used to provide a way to circle back logic. There is no limit to the number of paths that can be merged. </a:t>
              </a:r>
            </a:p>
          </p:txBody>
        </p:sp>
        <p:sp>
          <p:nvSpPr>
            <p:cNvPr id="45" name="Oval 44"/>
            <p:cNvSpPr/>
            <p:nvPr/>
          </p:nvSpPr>
          <p:spPr>
            <a:xfrm rot="19311150">
              <a:off x="6334370" y="1538992"/>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p:cNvGrpSpPr/>
          <p:nvPr/>
        </p:nvGrpSpPr>
        <p:grpSpPr>
          <a:xfrm>
            <a:off x="264459" y="3352800"/>
            <a:ext cx="8072438" cy="3221806"/>
            <a:chOff x="599190" y="3367944"/>
            <a:chExt cx="7232729" cy="3221806"/>
          </a:xfrm>
        </p:grpSpPr>
        <p:sp>
          <p:nvSpPr>
            <p:cNvPr id="47" name="TextBox 46"/>
            <p:cNvSpPr txBox="1"/>
            <p:nvPr/>
          </p:nvSpPr>
          <p:spPr>
            <a:xfrm>
              <a:off x="599190" y="3367944"/>
              <a:ext cx="7232729" cy="830997"/>
            </a:xfrm>
            <a:prstGeom prst="rect">
              <a:avLst/>
            </a:prstGeom>
            <a:noFill/>
          </p:spPr>
          <p:txBody>
            <a:bodyPr wrap="square" rtlCol="0">
              <a:spAutoFit/>
            </a:bodyPr>
            <a:lstStyle/>
            <a:p>
              <a:pPr algn="ctr"/>
              <a:r>
                <a:rPr lang="en-US" sz="2400" b="1" dirty="0" smtClean="0">
                  <a:solidFill>
                    <a:srgbClr val="FF0000"/>
                  </a:solidFill>
                </a:rPr>
                <a:t>Every Activity Diagram begins with a START element. There will only be 1 Start object per diagram. </a:t>
              </a:r>
            </a:p>
          </p:txBody>
        </p:sp>
        <p:sp>
          <p:nvSpPr>
            <p:cNvPr id="48" name="Oval 47"/>
            <p:cNvSpPr/>
            <p:nvPr/>
          </p:nvSpPr>
          <p:spPr>
            <a:xfrm rot="19311150">
              <a:off x="675746" y="5360726"/>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p:cNvGrpSpPr/>
          <p:nvPr/>
        </p:nvGrpSpPr>
        <p:grpSpPr>
          <a:xfrm>
            <a:off x="208243" y="3276600"/>
            <a:ext cx="8072438" cy="3186320"/>
            <a:chOff x="599190" y="3367944"/>
            <a:chExt cx="7232729" cy="3186320"/>
          </a:xfrm>
        </p:grpSpPr>
        <p:sp>
          <p:nvSpPr>
            <p:cNvPr id="50" name="TextBox 49"/>
            <p:cNvSpPr txBox="1"/>
            <p:nvPr/>
          </p:nvSpPr>
          <p:spPr>
            <a:xfrm>
              <a:off x="599190" y="3367944"/>
              <a:ext cx="7232729" cy="1569660"/>
            </a:xfrm>
            <a:prstGeom prst="rect">
              <a:avLst/>
            </a:prstGeom>
            <a:noFill/>
          </p:spPr>
          <p:txBody>
            <a:bodyPr wrap="square" rtlCol="0">
              <a:spAutoFit/>
            </a:bodyPr>
            <a:lstStyle/>
            <a:p>
              <a:pPr algn="ctr"/>
              <a:r>
                <a:rPr lang="en-US" sz="2400" b="1" dirty="0" smtClean="0">
                  <a:solidFill>
                    <a:srgbClr val="FF0000"/>
                  </a:solidFill>
                </a:rPr>
                <a:t>Every Activity Diagram ends with a STOP element. There can  be many stop objects and they can have multiple processes terminate at each. This is where the scope of the process being mapped, ends.  </a:t>
              </a:r>
            </a:p>
          </p:txBody>
        </p:sp>
        <p:sp>
          <p:nvSpPr>
            <p:cNvPr id="51" name="Oval 50"/>
            <p:cNvSpPr/>
            <p:nvPr/>
          </p:nvSpPr>
          <p:spPr>
            <a:xfrm rot="19311150">
              <a:off x="2076908" y="532524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p:cNvGrpSpPr/>
          <p:nvPr/>
        </p:nvGrpSpPr>
        <p:grpSpPr>
          <a:xfrm>
            <a:off x="151019" y="2455988"/>
            <a:ext cx="8072438" cy="3934754"/>
            <a:chOff x="599190" y="2595640"/>
            <a:chExt cx="7232729" cy="3934754"/>
          </a:xfrm>
        </p:grpSpPr>
        <p:sp>
          <p:nvSpPr>
            <p:cNvPr id="53" name="TextBox 52"/>
            <p:cNvSpPr txBox="1"/>
            <p:nvPr/>
          </p:nvSpPr>
          <p:spPr>
            <a:xfrm>
              <a:off x="599190" y="2595640"/>
              <a:ext cx="7232729" cy="2677656"/>
            </a:xfrm>
            <a:prstGeom prst="rect">
              <a:avLst/>
            </a:prstGeom>
            <a:noFill/>
          </p:spPr>
          <p:txBody>
            <a:bodyPr wrap="square" rtlCol="0">
              <a:spAutoFit/>
            </a:bodyPr>
            <a:lstStyle/>
            <a:p>
              <a:pPr algn="ctr"/>
              <a:r>
                <a:rPr lang="en-US" sz="2400" b="1" dirty="0" smtClean="0">
                  <a:solidFill>
                    <a:srgbClr val="FF0000"/>
                  </a:solidFill>
                </a:rPr>
                <a:t>Every Process will have a control buffer as an input and as an output (at a minimum… there can be as many control buffers as desired). The first process normally includes a control buffer with the word </a:t>
              </a:r>
              <a:r>
                <a:rPr lang="en-US" sz="2400" b="1" dirty="0" smtClean="0">
                  <a:solidFill>
                    <a:srgbClr val="00B0F0"/>
                  </a:solidFill>
                </a:rPr>
                <a:t>&lt;&lt;trigger&gt;&gt;</a:t>
              </a:r>
              <a:r>
                <a:rPr lang="en-US" sz="2400" b="1" dirty="0">
                  <a:solidFill>
                    <a:srgbClr val="FF0000"/>
                  </a:solidFill>
                </a:rPr>
                <a:t> </a:t>
              </a:r>
              <a:r>
                <a:rPr lang="en-US" sz="2400" b="1" dirty="0" smtClean="0">
                  <a:solidFill>
                    <a:srgbClr val="FF0000"/>
                  </a:solidFill>
                </a:rPr>
                <a:t>this indicates the data that triggers the beginning of the process. Control Buffers attach to processes with little arrows called “Pins” The arrows tell us if it’s an input or an output based on their direction.</a:t>
              </a:r>
              <a:endParaRPr lang="en-US" sz="2400" b="1" dirty="0" smtClean="0">
                <a:solidFill>
                  <a:srgbClr val="00B0F0"/>
                </a:solidFill>
              </a:endParaRPr>
            </a:p>
          </p:txBody>
        </p:sp>
        <p:sp>
          <p:nvSpPr>
            <p:cNvPr id="54" name="Oval 53"/>
            <p:cNvSpPr/>
            <p:nvPr/>
          </p:nvSpPr>
          <p:spPr>
            <a:xfrm rot="19311150">
              <a:off x="3336112" y="530137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229886" y="2429154"/>
            <a:ext cx="8072438" cy="4236953"/>
            <a:chOff x="599190" y="2595640"/>
            <a:chExt cx="7232729" cy="4236953"/>
          </a:xfrm>
        </p:grpSpPr>
        <p:sp>
          <p:nvSpPr>
            <p:cNvPr id="56" name="TextBox 55"/>
            <p:cNvSpPr txBox="1"/>
            <p:nvPr/>
          </p:nvSpPr>
          <p:spPr>
            <a:xfrm>
              <a:off x="599190" y="2595640"/>
              <a:ext cx="7232729" cy="1200329"/>
            </a:xfrm>
            <a:prstGeom prst="rect">
              <a:avLst/>
            </a:prstGeom>
            <a:noFill/>
          </p:spPr>
          <p:txBody>
            <a:bodyPr wrap="square" rtlCol="0">
              <a:spAutoFit/>
            </a:bodyPr>
            <a:lstStyle/>
            <a:p>
              <a:pPr algn="ctr"/>
              <a:r>
                <a:rPr lang="en-US" sz="2400" b="1" dirty="0" smtClean="0">
                  <a:solidFill>
                    <a:srgbClr val="FF0000"/>
                  </a:solidFill>
                </a:rPr>
                <a:t>Concurrent activities are denoted by the FORK object. It can be used to denote when multiple processes execute simultaneously. Any number of process paths can be forked. </a:t>
              </a:r>
              <a:endParaRPr lang="en-US" sz="2400" b="1" dirty="0" smtClean="0">
                <a:solidFill>
                  <a:srgbClr val="00B0F0"/>
                </a:solidFill>
              </a:endParaRPr>
            </a:p>
          </p:txBody>
        </p:sp>
        <p:sp>
          <p:nvSpPr>
            <p:cNvPr id="57" name="Oval 56"/>
            <p:cNvSpPr/>
            <p:nvPr/>
          </p:nvSpPr>
          <p:spPr>
            <a:xfrm rot="19311150">
              <a:off x="4650948" y="5251080"/>
              <a:ext cx="1531834" cy="1581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208243" y="2504296"/>
            <a:ext cx="8095287" cy="3994568"/>
            <a:chOff x="599190" y="2595640"/>
            <a:chExt cx="7253201" cy="3994568"/>
          </a:xfrm>
        </p:grpSpPr>
        <p:sp>
          <p:nvSpPr>
            <p:cNvPr id="59" name="TextBox 58"/>
            <p:cNvSpPr txBox="1"/>
            <p:nvPr/>
          </p:nvSpPr>
          <p:spPr>
            <a:xfrm>
              <a:off x="599190" y="2595640"/>
              <a:ext cx="7232729" cy="1569660"/>
            </a:xfrm>
            <a:prstGeom prst="rect">
              <a:avLst/>
            </a:prstGeom>
            <a:noFill/>
          </p:spPr>
          <p:txBody>
            <a:bodyPr wrap="square" rtlCol="0">
              <a:spAutoFit/>
            </a:bodyPr>
            <a:lstStyle/>
            <a:p>
              <a:pPr algn="ctr"/>
              <a:r>
                <a:rPr lang="en-US" sz="2400" b="1" dirty="0" smtClean="0">
                  <a:solidFill>
                    <a:srgbClr val="FF0000"/>
                  </a:solidFill>
                </a:rPr>
                <a:t>Any time </a:t>
              </a:r>
              <a:r>
                <a:rPr lang="en-US" sz="2400" b="1" dirty="0">
                  <a:solidFill>
                    <a:srgbClr val="FF0000"/>
                  </a:solidFill>
                </a:rPr>
                <a:t>c</a:t>
              </a:r>
              <a:r>
                <a:rPr lang="en-US" sz="2400" b="1" dirty="0" smtClean="0">
                  <a:solidFill>
                    <a:srgbClr val="FF0000"/>
                  </a:solidFill>
                </a:rPr>
                <a:t>oncurrent activities are </a:t>
              </a:r>
              <a:r>
                <a:rPr lang="en-US" sz="2400" b="1" dirty="0" err="1" smtClean="0">
                  <a:solidFill>
                    <a:srgbClr val="FF0000"/>
                  </a:solidFill>
                </a:rPr>
                <a:t>FORKed</a:t>
              </a:r>
              <a:r>
                <a:rPr lang="en-US" sz="2400" b="1" dirty="0" smtClean="0">
                  <a:solidFill>
                    <a:srgbClr val="FF0000"/>
                  </a:solidFill>
                </a:rPr>
                <a:t>, they terminate either with a stop, or a JOIN object. It’s used to denote a synchronization of the processes attached to it. Any number of process paths can be Joined. </a:t>
              </a:r>
              <a:endParaRPr lang="en-US" sz="2400" b="1" dirty="0" smtClean="0">
                <a:solidFill>
                  <a:srgbClr val="00B0F0"/>
                </a:solidFill>
              </a:endParaRPr>
            </a:p>
          </p:txBody>
        </p:sp>
        <p:sp>
          <p:nvSpPr>
            <p:cNvPr id="60" name="Oval 59"/>
            <p:cNvSpPr/>
            <p:nvPr/>
          </p:nvSpPr>
          <p:spPr>
            <a:xfrm rot="19311150">
              <a:off x="6320557" y="5008695"/>
              <a:ext cx="1531834" cy="15815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664732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8392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2600" y="5029200"/>
            <a:ext cx="6019800" cy="1138773"/>
          </a:xfrm>
          <a:prstGeom prst="rect">
            <a:avLst/>
          </a:prstGeom>
          <a:solidFill>
            <a:schemeClr val="bg1"/>
          </a:solidFill>
        </p:spPr>
        <p:txBody>
          <a:bodyPr wrap="square" rtlCol="0">
            <a:spAutoFit/>
          </a:bodyPr>
          <a:lstStyle/>
          <a:p>
            <a:r>
              <a:rPr lang="en-US" sz="3400" b="1" dirty="0" smtClean="0">
                <a:solidFill>
                  <a:srgbClr val="FF0000"/>
                </a:solidFill>
              </a:rPr>
              <a:t>Here’s the Use Case for the Activity Diagram</a:t>
            </a:r>
            <a:endParaRPr lang="en-US" sz="3400" b="1" u="sng" dirty="0" smtClean="0">
              <a:solidFill>
                <a:srgbClr val="FF0000"/>
              </a:solidFill>
            </a:endParaRPr>
          </a:p>
        </p:txBody>
      </p:sp>
      <p:grpSp>
        <p:nvGrpSpPr>
          <p:cNvPr id="5" name="Group 4"/>
          <p:cNvGrpSpPr/>
          <p:nvPr/>
        </p:nvGrpSpPr>
        <p:grpSpPr>
          <a:xfrm>
            <a:off x="46637" y="454531"/>
            <a:ext cx="1608459" cy="1133177"/>
            <a:chOff x="1694719" y="2438403"/>
            <a:chExt cx="1608459" cy="1133177"/>
          </a:xfrm>
          <a:scene3d>
            <a:camera prst="orthographicFront"/>
            <a:lightRig rig="flat" dir="t"/>
          </a:scene3d>
        </p:grpSpPr>
        <p:sp>
          <p:nvSpPr>
            <p:cNvPr id="6" name="Rounded Rectangle 5"/>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7"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Tree>
    <p:extLst>
      <p:ext uri="{BB962C8B-B14F-4D97-AF65-F5344CB8AC3E}">
        <p14:creationId xmlns:p14="http://schemas.microsoft.com/office/powerpoint/2010/main" val="1905810024"/>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8255"/>
            <a:ext cx="2266950"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690473"/>
            <a:ext cx="6400800" cy="602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6637" y="454531"/>
            <a:ext cx="1608459" cy="1133177"/>
            <a:chOff x="1694719" y="2438403"/>
            <a:chExt cx="1608459" cy="1133177"/>
          </a:xfrm>
          <a:scene3d>
            <a:camera prst="orthographicFront"/>
            <a:lightRig rig="flat" dir="t"/>
          </a:scene3d>
        </p:grpSpPr>
        <p:sp>
          <p:nvSpPr>
            <p:cNvPr id="8" name="Rounded Rectangle 7"/>
            <p:cNvSpPr/>
            <p:nvPr/>
          </p:nvSpPr>
          <p:spPr>
            <a:xfrm>
              <a:off x="1694719"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909"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Activity Diagram</a:t>
              </a:r>
              <a:endParaRPr lang="en-US" sz="2100" kern="1200" dirty="0"/>
            </a:p>
          </p:txBody>
        </p:sp>
      </p:grpSp>
      <p:sp>
        <p:nvSpPr>
          <p:cNvPr id="11" name="TextBox 10"/>
          <p:cNvSpPr txBox="1"/>
          <p:nvPr/>
        </p:nvSpPr>
        <p:spPr>
          <a:xfrm>
            <a:off x="152400" y="1965173"/>
            <a:ext cx="2271487" cy="3477875"/>
          </a:xfrm>
          <a:prstGeom prst="rect">
            <a:avLst/>
          </a:prstGeom>
          <a:solidFill>
            <a:schemeClr val="bg1"/>
          </a:solidFill>
        </p:spPr>
        <p:txBody>
          <a:bodyPr wrap="square" rtlCol="0">
            <a:spAutoFit/>
          </a:bodyPr>
          <a:lstStyle/>
          <a:p>
            <a:r>
              <a:rPr lang="en-US" sz="3400" b="1" dirty="0" smtClean="0">
                <a:solidFill>
                  <a:srgbClr val="FF0000"/>
                </a:solidFill>
              </a:rPr>
              <a:t>Now let’s take another look at the Activity Diagram.</a:t>
            </a:r>
          </a:p>
          <a:p>
            <a:endParaRPr lang="en-US" sz="1600" b="1" u="sng" dirty="0">
              <a:solidFill>
                <a:srgbClr val="FF0000"/>
              </a:solidFill>
            </a:endParaRPr>
          </a:p>
        </p:txBody>
      </p:sp>
    </p:spTree>
    <p:extLst>
      <p:ext uri="{BB962C8B-B14F-4D97-AF65-F5344CB8AC3E}">
        <p14:creationId xmlns:p14="http://schemas.microsoft.com/office/powerpoint/2010/main" val="4041122193"/>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3778994990"/>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10" name="Group 9"/>
          <p:cNvGrpSpPr/>
          <p:nvPr/>
        </p:nvGrpSpPr>
        <p:grpSpPr>
          <a:xfrm>
            <a:off x="41657" y="51579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spTree>
    <p:extLst>
      <p:ext uri="{BB962C8B-B14F-4D97-AF65-F5344CB8AC3E}">
        <p14:creationId xmlns:p14="http://schemas.microsoft.com/office/powerpoint/2010/main" val="13839724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1657" y="51579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sp>
        <p:nvSpPr>
          <p:cNvPr id="13" name="TextBox 12"/>
          <p:cNvSpPr txBox="1"/>
          <p:nvPr/>
        </p:nvSpPr>
        <p:spPr>
          <a:xfrm>
            <a:off x="1143000" y="1981200"/>
            <a:ext cx="6934200" cy="2677656"/>
          </a:xfrm>
          <a:prstGeom prst="rect">
            <a:avLst/>
          </a:prstGeom>
          <a:noFill/>
        </p:spPr>
        <p:txBody>
          <a:bodyPr wrap="square" rtlCol="0">
            <a:spAutoFit/>
          </a:bodyPr>
          <a:lstStyle/>
          <a:p>
            <a:r>
              <a:rPr lang="en-US" sz="2400" dirty="0" smtClean="0">
                <a:solidFill>
                  <a:srgbClr val="FF0000"/>
                </a:solidFill>
              </a:rPr>
              <a:t>Interaction Overview Diagrams are used to step up one level and show the data and interactions of multiple use cases. They follow all the constructs of Activity Diagrams (and in truth they are another form of Activity </a:t>
            </a:r>
            <a:r>
              <a:rPr lang="en-US" sz="2400" dirty="0">
                <a:solidFill>
                  <a:srgbClr val="FF0000"/>
                </a:solidFill>
              </a:rPr>
              <a:t>D</a:t>
            </a:r>
            <a:r>
              <a:rPr lang="en-US" sz="2400" dirty="0" smtClean="0">
                <a:solidFill>
                  <a:srgbClr val="FF0000"/>
                </a:solidFill>
              </a:rPr>
              <a:t>iagram in the COA implementation.)  They have no </a:t>
            </a:r>
            <a:r>
              <a:rPr lang="en-US" sz="2400" dirty="0" err="1" smtClean="0">
                <a:solidFill>
                  <a:srgbClr val="FF0000"/>
                </a:solidFill>
              </a:rPr>
              <a:t>swimlanes</a:t>
            </a:r>
            <a:r>
              <a:rPr lang="en-US" sz="2400" dirty="0">
                <a:solidFill>
                  <a:srgbClr val="FF0000"/>
                </a:solidFill>
              </a:rPr>
              <a:t> </a:t>
            </a:r>
            <a:r>
              <a:rPr lang="en-US" sz="2400" dirty="0" smtClean="0">
                <a:solidFill>
                  <a:srgbClr val="FF0000"/>
                </a:solidFill>
              </a:rPr>
              <a:t>nor roles, and are focused on data movement throughout the model. </a:t>
            </a:r>
          </a:p>
        </p:txBody>
      </p:sp>
    </p:spTree>
    <p:extLst>
      <p:ext uri="{BB962C8B-B14F-4D97-AF65-F5344CB8AC3E}">
        <p14:creationId xmlns:p14="http://schemas.microsoft.com/office/powerpoint/2010/main" val="2772234106"/>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2400" y="482600"/>
            <a:ext cx="1608459" cy="1133177"/>
            <a:chOff x="3404528" y="2438403"/>
            <a:chExt cx="1608459" cy="1133177"/>
          </a:xfrm>
          <a:scene3d>
            <a:camera prst="orthographicFront"/>
            <a:lightRig rig="flat" dir="t"/>
          </a:scene3d>
        </p:grpSpPr>
        <p:sp>
          <p:nvSpPr>
            <p:cNvPr id="11" name="Rounded Rectangle 10"/>
            <p:cNvSpPr/>
            <p:nvPr/>
          </p:nvSpPr>
          <p:spPr>
            <a:xfrm>
              <a:off x="3404528" y="2438403"/>
              <a:ext cx="1608459"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2" name="Rounded Rectangle 4"/>
            <p:cNvSpPr/>
            <p:nvPr/>
          </p:nvSpPr>
          <p:spPr>
            <a:xfrm>
              <a:off x="3437718" y="2471593"/>
              <a:ext cx="1542079"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Interaction Overview Diagram</a:t>
              </a:r>
              <a:endParaRPr lang="en-US" sz="2100" kern="1200" dirty="0"/>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82600"/>
            <a:ext cx="5334000" cy="630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2149" y="2057400"/>
            <a:ext cx="2209800" cy="3785652"/>
          </a:xfrm>
          <a:prstGeom prst="rect">
            <a:avLst/>
          </a:prstGeom>
          <a:noFill/>
        </p:spPr>
        <p:txBody>
          <a:bodyPr wrap="square" rtlCol="0">
            <a:spAutoFit/>
          </a:bodyPr>
          <a:lstStyle/>
          <a:p>
            <a:r>
              <a:rPr lang="en-US" sz="2400" dirty="0" smtClean="0">
                <a:solidFill>
                  <a:srgbClr val="FF0000"/>
                </a:solidFill>
              </a:rPr>
              <a:t>Interaction Overview Diagrams are used to step up one level and show the data and interactions between processes of a major system</a:t>
            </a:r>
          </a:p>
        </p:txBody>
      </p:sp>
    </p:spTree>
    <p:extLst>
      <p:ext uri="{BB962C8B-B14F-4D97-AF65-F5344CB8AC3E}">
        <p14:creationId xmlns:p14="http://schemas.microsoft.com/office/powerpoint/2010/main" val="2472413335"/>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rownaa\AppData\Local\Microsoft\Windows\Temporary Internet Files\Content.IE5\MES68S4J\MC900433797[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27667"/>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80266" y="4351867"/>
            <a:ext cx="307674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Questions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77443164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fontScale="90000"/>
          </a:bodyPr>
          <a:lstStyle/>
          <a:p>
            <a:r>
              <a:rPr lang="en-US" dirty="0" smtClean="0"/>
              <a:t>Why is EA needed? </a:t>
            </a:r>
            <a:br>
              <a:rPr lang="en-US" dirty="0" smtClean="0"/>
            </a:br>
            <a:r>
              <a:rPr lang="en-US" dirty="0" smtClean="0"/>
              <a:t>Well sometimes things are not what they seem…</a:t>
            </a:r>
            <a:endParaRPr lang="en-US" dirty="0"/>
          </a:p>
        </p:txBody>
      </p:sp>
      <p:pic>
        <p:nvPicPr>
          <p:cNvPr id="12290" name="Picture 2" descr="F:\My Documents\How to Float int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04533"/>
            <a:ext cx="3649662" cy="402256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F:\My Documents\How to Flo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57400"/>
            <a:ext cx="3417887" cy="44878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My Documents\How to Float int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014" y="2133600"/>
            <a:ext cx="3649662" cy="402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533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12291"/>
                                        </p:tgtEl>
                                        <p:attrNameLst>
                                          <p:attrName>style.visibility</p:attrName>
                                        </p:attrNameLst>
                                      </p:cBhvr>
                                      <p:to>
                                        <p:strVal val="visible"/>
                                      </p:to>
                                    </p:set>
                                    <p:anim calcmode="lin" valueType="num">
                                      <p:cBhvr>
                                        <p:cTn id="14" dur="500" fill="hold"/>
                                        <p:tgtEl>
                                          <p:spTgt spid="12291"/>
                                        </p:tgtEl>
                                        <p:attrNameLst>
                                          <p:attrName>ppt_w</p:attrName>
                                        </p:attrNameLst>
                                      </p:cBhvr>
                                      <p:tavLst>
                                        <p:tav tm="0">
                                          <p:val>
                                            <p:fltVal val="0"/>
                                          </p:val>
                                        </p:tav>
                                        <p:tav tm="100000">
                                          <p:val>
                                            <p:strVal val="#ppt_w"/>
                                          </p:val>
                                        </p:tav>
                                      </p:tavLst>
                                    </p:anim>
                                    <p:anim calcmode="lin" valueType="num">
                                      <p:cBhvr>
                                        <p:cTn id="15" dur="500" fill="hold"/>
                                        <p:tgtEl>
                                          <p:spTgt spid="12291"/>
                                        </p:tgtEl>
                                        <p:attrNameLst>
                                          <p:attrName>ppt_h</p:attrName>
                                        </p:attrNameLst>
                                      </p:cBhvr>
                                      <p:tavLst>
                                        <p:tav tm="0">
                                          <p:val>
                                            <p:fltVal val="0"/>
                                          </p:val>
                                        </p:tav>
                                        <p:tav tm="100000">
                                          <p:val>
                                            <p:strVal val="#ppt_h"/>
                                          </p:val>
                                        </p:tav>
                                      </p:tavLst>
                                    </p:anim>
                                    <p:animEffect transition="in" filter="fade">
                                      <p:cBhvr>
                                        <p:cTn id="16"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2895600"/>
            <a:ext cx="6173293" cy="3416320"/>
          </a:xfrm>
          <a:prstGeom prst="rect">
            <a:avLst/>
          </a:prstGeom>
          <a:noFill/>
        </p:spPr>
        <p:txBody>
          <a:bodyPr wrap="none" rtlCol="0">
            <a:spAutoFit/>
          </a:bodyPr>
          <a:lstStyle/>
          <a:p>
            <a:pPr algn="ctr"/>
            <a:r>
              <a:rPr lang="en-US" sz="3600" dirty="0" smtClean="0"/>
              <a:t>Aaron Brown</a:t>
            </a:r>
          </a:p>
          <a:p>
            <a:pPr algn="ctr"/>
            <a:r>
              <a:rPr lang="en-US" sz="3600" dirty="0" smtClean="0"/>
              <a:t>Sr. IT Enterprise Architect</a:t>
            </a:r>
          </a:p>
          <a:p>
            <a:pPr algn="ctr"/>
            <a:endParaRPr lang="en-US" sz="3600" dirty="0" smtClean="0">
              <a:hlinkClick r:id="rId2"/>
            </a:endParaRPr>
          </a:p>
          <a:p>
            <a:pPr algn="ctr"/>
            <a:r>
              <a:rPr lang="en-US" sz="3600" dirty="0" smtClean="0">
                <a:hlinkClick r:id="rId2"/>
              </a:rPr>
              <a:t>Aaron.brown2@austintexas.gov</a:t>
            </a:r>
            <a:endParaRPr lang="en-US" sz="3600" dirty="0" smtClean="0"/>
          </a:p>
          <a:p>
            <a:pPr algn="ctr"/>
            <a:endParaRPr lang="en-US" sz="3600" dirty="0" smtClean="0"/>
          </a:p>
          <a:p>
            <a:pPr algn="ctr"/>
            <a:r>
              <a:rPr lang="en-US" sz="3600" dirty="0" smtClean="0"/>
              <a:t>512-974-2960</a:t>
            </a:r>
            <a:endParaRPr lang="en-US" sz="3600" dirty="0"/>
          </a:p>
        </p:txBody>
      </p:sp>
      <p:pic>
        <p:nvPicPr>
          <p:cNvPr id="7170" name="Picture 2" descr="C:\Users\brownaa\AppData\Local\Microsoft\Windows\Temporary Internet Files\Content.IE5\MES68S4J\MC900105220[1].wmf"/>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33400" y="899582"/>
            <a:ext cx="3505200" cy="279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142357"/>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normAutofit fontScale="90000"/>
          </a:bodyPr>
          <a:lstStyle/>
          <a:p>
            <a:pPr algn="ctr"/>
            <a:r>
              <a:rPr lang="en-US" dirty="0" smtClean="0"/>
              <a:t>What Artifacts are normally created by the EA team? </a:t>
            </a:r>
            <a:endParaRPr lang="en-US" dirty="0"/>
          </a:p>
        </p:txBody>
      </p:sp>
      <p:graphicFrame>
        <p:nvGraphicFramePr>
          <p:cNvPr id="4" name="Diagram 3"/>
          <p:cNvGraphicFramePr/>
          <p:nvPr>
            <p:extLst>
              <p:ext uri="{D42A27DB-BD31-4B8C-83A1-F6EECF244321}">
                <p14:modId xmlns:p14="http://schemas.microsoft.com/office/powerpoint/2010/main" val="15194347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7" name="Rounded Rectangle 6"/>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spTree>
    <p:extLst>
      <p:ext uri="{BB962C8B-B14F-4D97-AF65-F5344CB8AC3E}">
        <p14:creationId xmlns:p14="http://schemas.microsoft.com/office/powerpoint/2010/main" val="3086571786"/>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0" y="1981200"/>
            <a:ext cx="5044265" cy="4618210"/>
            <a:chOff x="2286000" y="1981200"/>
            <a:chExt cx="5044265" cy="4618210"/>
          </a:xfrm>
        </p:grpSpPr>
        <p:graphicFrame>
          <p:nvGraphicFramePr>
            <p:cNvPr id="3" name="Diagram 2"/>
            <p:cNvGraphicFramePr/>
            <p:nvPr>
              <p:extLst>
                <p:ext uri="{D42A27DB-BD31-4B8C-83A1-F6EECF244321}">
                  <p14:modId xmlns:p14="http://schemas.microsoft.com/office/powerpoint/2010/main" val="550687599"/>
                </p:ext>
              </p:extLst>
            </p:nvPr>
          </p:nvGraphicFramePr>
          <p:xfrm>
            <a:off x="2301065" y="3018010"/>
            <a:ext cx="5029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2286000" y="1981200"/>
              <a:ext cx="5029199" cy="993947"/>
              <a:chOff x="577" y="2226267"/>
              <a:chExt cx="5028045" cy="1023937"/>
            </a:xfrm>
            <a:gradFill>
              <a:gsLst>
                <a:gs pos="0">
                  <a:srgbClr val="03D4A8"/>
                </a:gs>
                <a:gs pos="25000">
                  <a:srgbClr val="21D6E0"/>
                </a:gs>
                <a:gs pos="75000">
                  <a:srgbClr val="0087E6"/>
                </a:gs>
                <a:gs pos="100000">
                  <a:srgbClr val="005CBF"/>
                </a:gs>
              </a:gsLst>
              <a:lin ang="5400000" scaled="0"/>
            </a:gradFill>
            <a:scene3d>
              <a:camera prst="orthographicFront"/>
              <a:lightRig rig="flat" dir="t"/>
            </a:scene3d>
          </p:grpSpPr>
          <p:sp>
            <p:nvSpPr>
              <p:cNvPr id="5" name="Rounded Rectangle 4"/>
              <p:cNvSpPr/>
              <p:nvPr/>
            </p:nvSpPr>
            <p:spPr>
              <a:xfrm>
                <a:off x="577" y="2226267"/>
                <a:ext cx="5028045" cy="1023937"/>
              </a:xfrm>
              <a:prstGeom prst="roundRect">
                <a:avLst>
                  <a:gd name="adj" fmla="val 1000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Rounded Rectangle 4"/>
              <p:cNvSpPr/>
              <p:nvPr/>
            </p:nvSpPr>
            <p:spPr>
              <a:xfrm>
                <a:off x="30567" y="2256257"/>
                <a:ext cx="4968065" cy="96395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3600" kern="1200" dirty="0" smtClean="0"/>
                  <a:t>Capability Area Architecture</a:t>
                </a:r>
                <a:endParaRPr lang="en-US" sz="3600" kern="1200" dirty="0"/>
              </a:p>
            </p:txBody>
          </p:sp>
        </p:grpSp>
      </p:grpSp>
      <p:grpSp>
        <p:nvGrpSpPr>
          <p:cNvPr id="7" name="Group 6"/>
          <p:cNvGrpSpPr/>
          <p:nvPr/>
        </p:nvGrpSpPr>
        <p:grpSpPr>
          <a:xfrm>
            <a:off x="76200" y="533400"/>
            <a:ext cx="3284475" cy="1133177"/>
            <a:chOff x="1694052" y="1193493"/>
            <a:chExt cx="3284475" cy="1133177"/>
          </a:xfrm>
          <a:scene3d>
            <a:camera prst="orthographicFront"/>
            <a:lightRig rig="flat" dir="t"/>
          </a:scene3d>
        </p:grpSpPr>
        <p:sp>
          <p:nvSpPr>
            <p:cNvPr id="8" name="Rounded Rectangle 7"/>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9"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Tree>
    <p:extLst>
      <p:ext uri="{BB962C8B-B14F-4D97-AF65-F5344CB8AC3E}">
        <p14:creationId xmlns:p14="http://schemas.microsoft.com/office/powerpoint/2010/main" val="16127801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85800"/>
            <a:ext cx="589276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533400"/>
            <a:ext cx="3284475" cy="1133177"/>
            <a:chOff x="1694052" y="1193493"/>
            <a:chExt cx="3284475" cy="1133177"/>
          </a:xfrm>
          <a:scene3d>
            <a:camera prst="orthographicFront"/>
            <a:lightRig rig="flat" dir="t"/>
          </a:scene3d>
        </p:grpSpPr>
        <p:sp>
          <p:nvSpPr>
            <p:cNvPr id="4" name="Rounded Rectangle 3"/>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5"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
        <p:nvSpPr>
          <p:cNvPr id="7" name="TextBox 6"/>
          <p:cNvSpPr txBox="1"/>
          <p:nvPr/>
        </p:nvSpPr>
        <p:spPr>
          <a:xfrm>
            <a:off x="330200" y="1828800"/>
            <a:ext cx="2794000" cy="3785652"/>
          </a:xfrm>
          <a:prstGeom prst="rect">
            <a:avLst/>
          </a:prstGeom>
          <a:noFill/>
        </p:spPr>
        <p:txBody>
          <a:bodyPr wrap="square" rtlCol="0">
            <a:spAutoFit/>
          </a:bodyPr>
          <a:lstStyle/>
          <a:p>
            <a:pPr algn="ctr"/>
            <a:r>
              <a:rPr lang="en-US" sz="2400" b="1" dirty="0" smtClean="0">
                <a:solidFill>
                  <a:srgbClr val="FF0000"/>
                </a:solidFill>
              </a:rPr>
              <a:t>System Context diagrams show the </a:t>
            </a:r>
            <a:r>
              <a:rPr lang="en-US" sz="2400" b="1" u="dbl" dirty="0" smtClean="0">
                <a:solidFill>
                  <a:srgbClr val="FF0000"/>
                </a:solidFill>
              </a:rPr>
              <a:t>physical layout</a:t>
            </a:r>
            <a:r>
              <a:rPr lang="en-US" sz="2400" b="1" dirty="0" smtClean="0">
                <a:solidFill>
                  <a:srgbClr val="FF0000"/>
                </a:solidFill>
              </a:rPr>
              <a:t> a solution space. </a:t>
            </a:r>
          </a:p>
          <a:p>
            <a:pPr algn="ctr"/>
            <a:endParaRPr lang="en-US" sz="2400" b="1" dirty="0" smtClean="0">
              <a:solidFill>
                <a:srgbClr val="FF0000"/>
              </a:solidFill>
            </a:endParaRPr>
          </a:p>
          <a:p>
            <a:pPr algn="ctr"/>
            <a:r>
              <a:rPr lang="en-US" sz="2400" b="1" dirty="0" smtClean="0">
                <a:solidFill>
                  <a:srgbClr val="FF0000"/>
                </a:solidFill>
              </a:rPr>
              <a:t>This is the only time EA isn’t strategic and becomes more tactical! </a:t>
            </a:r>
            <a:endParaRPr lang="en-US" sz="2400" b="1" dirty="0">
              <a:solidFill>
                <a:srgbClr val="FF0000"/>
              </a:solidFill>
            </a:endParaRPr>
          </a:p>
          <a:p>
            <a:pPr algn="ctr"/>
            <a:endParaRPr lang="en-US" sz="2400" b="1" dirty="0" smtClean="0">
              <a:solidFill>
                <a:srgbClr val="FF0000"/>
              </a:solidFill>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924050"/>
            <a:ext cx="110490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943100"/>
            <a:ext cx="112395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857135"/>
            <a:ext cx="9620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62" y="1789057"/>
            <a:ext cx="12573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4362" y="5478076"/>
            <a:ext cx="8572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5357812"/>
            <a:ext cx="157162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704" y="5499207"/>
            <a:ext cx="141922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849" y="5486400"/>
            <a:ext cx="9620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76200" y="533400"/>
            <a:ext cx="3284475" cy="1133177"/>
            <a:chOff x="1694052" y="1193493"/>
            <a:chExt cx="3284475" cy="1133177"/>
          </a:xfrm>
          <a:scene3d>
            <a:camera prst="orthographicFront"/>
            <a:lightRig rig="flat" dir="t"/>
          </a:scene3d>
        </p:grpSpPr>
        <p:sp>
          <p:nvSpPr>
            <p:cNvPr id="12" name="Rounded Rectangle 11"/>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13"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6201" y="1905000"/>
            <a:ext cx="100012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40881" y="1872262"/>
            <a:ext cx="7443502" cy="2833267"/>
            <a:chOff x="572412" y="1872262"/>
            <a:chExt cx="7443502" cy="2833267"/>
          </a:xfrm>
        </p:grpSpPr>
        <p:sp>
          <p:nvSpPr>
            <p:cNvPr id="17" name="TextBox 16"/>
            <p:cNvSpPr txBox="1"/>
            <p:nvPr/>
          </p:nvSpPr>
          <p:spPr>
            <a:xfrm>
              <a:off x="783185" y="3505200"/>
              <a:ext cx="7232729" cy="1200329"/>
            </a:xfrm>
            <a:prstGeom prst="rect">
              <a:avLst/>
            </a:prstGeom>
            <a:noFill/>
          </p:spPr>
          <p:txBody>
            <a:bodyPr wrap="square" rtlCol="0">
              <a:spAutoFit/>
            </a:bodyPr>
            <a:lstStyle/>
            <a:p>
              <a:pPr algn="ctr"/>
              <a:r>
                <a:rPr lang="en-US" sz="2400" b="1" dirty="0" smtClean="0">
                  <a:solidFill>
                    <a:srgbClr val="FF0000"/>
                  </a:solidFill>
                </a:rPr>
                <a:t>A System Group indicates a cluster of systems, like a VM farm – it’s a mechanism for providing other system spaces. </a:t>
              </a:r>
            </a:p>
          </p:txBody>
        </p:sp>
        <p:sp>
          <p:nvSpPr>
            <p:cNvPr id="18" name="Oval 17"/>
            <p:cNvSpPr/>
            <p:nvPr/>
          </p:nvSpPr>
          <p:spPr>
            <a:xfrm rot="19311150">
              <a:off x="572412" y="1872262"/>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738516" y="1789057"/>
            <a:ext cx="7232729" cy="2967606"/>
            <a:chOff x="783185" y="1731520"/>
            <a:chExt cx="7232729" cy="2967606"/>
          </a:xfrm>
        </p:grpSpPr>
        <p:sp>
          <p:nvSpPr>
            <p:cNvPr id="21" name="TextBox 20"/>
            <p:cNvSpPr txBox="1"/>
            <p:nvPr/>
          </p:nvSpPr>
          <p:spPr>
            <a:xfrm>
              <a:off x="783185" y="3498797"/>
              <a:ext cx="7232729" cy="1200329"/>
            </a:xfrm>
            <a:prstGeom prst="rect">
              <a:avLst/>
            </a:prstGeom>
            <a:noFill/>
          </p:spPr>
          <p:txBody>
            <a:bodyPr wrap="square" rtlCol="0">
              <a:spAutoFit/>
            </a:bodyPr>
            <a:lstStyle/>
            <a:p>
              <a:pPr algn="ctr"/>
              <a:r>
                <a:rPr lang="en-US" sz="2400" b="1" dirty="0" smtClean="0">
                  <a:solidFill>
                    <a:srgbClr val="FF0000"/>
                  </a:solidFill>
                </a:rPr>
                <a:t>A System without the little computer  next to it normally implies a VM, something without actual hardware. Normally, supplied by a System Group!</a:t>
              </a:r>
            </a:p>
          </p:txBody>
        </p:sp>
        <p:sp>
          <p:nvSpPr>
            <p:cNvPr id="22" name="Oval 21"/>
            <p:cNvSpPr/>
            <p:nvPr/>
          </p:nvSpPr>
          <p:spPr>
            <a:xfrm rot="19311150">
              <a:off x="2394163" y="1731520"/>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807997" y="1789057"/>
            <a:ext cx="7232729" cy="2599236"/>
            <a:chOff x="783185" y="1730558"/>
            <a:chExt cx="7232729" cy="2599236"/>
          </a:xfrm>
        </p:grpSpPr>
        <p:sp>
          <p:nvSpPr>
            <p:cNvPr id="24" name="TextBox 23"/>
            <p:cNvSpPr txBox="1"/>
            <p:nvPr/>
          </p:nvSpPr>
          <p:spPr>
            <a:xfrm>
              <a:off x="783185" y="3498797"/>
              <a:ext cx="7232729" cy="830997"/>
            </a:xfrm>
            <a:prstGeom prst="rect">
              <a:avLst/>
            </a:prstGeom>
            <a:noFill/>
          </p:spPr>
          <p:txBody>
            <a:bodyPr wrap="square" rtlCol="0">
              <a:spAutoFit/>
            </a:bodyPr>
            <a:lstStyle/>
            <a:p>
              <a:pPr algn="ctr"/>
              <a:r>
                <a:rPr lang="en-US" sz="2400" b="1" dirty="0" smtClean="0">
                  <a:solidFill>
                    <a:srgbClr val="FF0000"/>
                  </a:solidFill>
                </a:rPr>
                <a:t>System software is any software product. It’s easy to remember – it has a little DVD built into the Icon</a:t>
              </a:r>
            </a:p>
          </p:txBody>
        </p:sp>
        <p:sp>
          <p:nvSpPr>
            <p:cNvPr id="25" name="Oval 24"/>
            <p:cNvSpPr/>
            <p:nvPr/>
          </p:nvSpPr>
          <p:spPr>
            <a:xfrm rot="19311150">
              <a:off x="4007810" y="1730558"/>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736201" y="1795313"/>
            <a:ext cx="7232729" cy="2982098"/>
            <a:chOff x="736201" y="1795313"/>
            <a:chExt cx="7232729" cy="2982098"/>
          </a:xfrm>
        </p:grpSpPr>
        <p:sp>
          <p:nvSpPr>
            <p:cNvPr id="28" name="TextBox 27"/>
            <p:cNvSpPr txBox="1"/>
            <p:nvPr/>
          </p:nvSpPr>
          <p:spPr>
            <a:xfrm>
              <a:off x="736201" y="3577082"/>
              <a:ext cx="7232729" cy="1200329"/>
            </a:xfrm>
            <a:prstGeom prst="rect">
              <a:avLst/>
            </a:prstGeom>
            <a:noFill/>
          </p:spPr>
          <p:txBody>
            <a:bodyPr wrap="square" rtlCol="0">
              <a:spAutoFit/>
            </a:bodyPr>
            <a:lstStyle/>
            <a:p>
              <a:pPr algn="ctr"/>
              <a:r>
                <a:rPr lang="en-US" sz="2400" b="1" dirty="0" smtClean="0">
                  <a:solidFill>
                    <a:srgbClr val="FF0000"/>
                  </a:solidFill>
                </a:rPr>
                <a:t>System Hardware is any system that has a physical box associated with it.  It’s easy to remember – it has a little Computer Tower built into the Icon</a:t>
              </a:r>
            </a:p>
          </p:txBody>
        </p:sp>
        <p:sp>
          <p:nvSpPr>
            <p:cNvPr id="29" name="Oval 28"/>
            <p:cNvSpPr/>
            <p:nvPr/>
          </p:nvSpPr>
          <p:spPr>
            <a:xfrm rot="19311150">
              <a:off x="5446925" y="1795313"/>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p:cNvGrpSpPr/>
          <p:nvPr/>
        </p:nvGrpSpPr>
        <p:grpSpPr>
          <a:xfrm>
            <a:off x="759253" y="1731521"/>
            <a:ext cx="7476568" cy="3484071"/>
            <a:chOff x="759253" y="1731521"/>
            <a:chExt cx="7476568" cy="3484071"/>
          </a:xfrm>
        </p:grpSpPr>
        <p:sp>
          <p:nvSpPr>
            <p:cNvPr id="34" name="TextBox 33"/>
            <p:cNvSpPr txBox="1"/>
            <p:nvPr/>
          </p:nvSpPr>
          <p:spPr>
            <a:xfrm>
              <a:off x="759253" y="3276600"/>
              <a:ext cx="7232729" cy="1938992"/>
            </a:xfrm>
            <a:prstGeom prst="rect">
              <a:avLst/>
            </a:prstGeom>
            <a:noFill/>
          </p:spPr>
          <p:txBody>
            <a:bodyPr wrap="square" rtlCol="0">
              <a:spAutoFit/>
            </a:bodyPr>
            <a:lstStyle/>
            <a:p>
              <a:pPr algn="ctr"/>
              <a:r>
                <a:rPr lang="en-US" sz="2400" b="1" dirty="0" smtClean="0">
                  <a:solidFill>
                    <a:srgbClr val="FF0000"/>
                  </a:solidFill>
                </a:rPr>
                <a:t>Data Elements indicate a data store of some kind. It might be a file, it might be a table. You can tell more about it based on with what it’s associated. You often see Oracle Servers or SQL Server software pieces associated/Dependent  with data elements!</a:t>
              </a:r>
            </a:p>
          </p:txBody>
        </p:sp>
        <p:sp>
          <p:nvSpPr>
            <p:cNvPr id="35" name="Oval 34"/>
            <p:cNvSpPr/>
            <p:nvPr/>
          </p:nvSpPr>
          <p:spPr>
            <a:xfrm rot="19311150">
              <a:off x="7032921" y="1731521"/>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500884" y="2931897"/>
            <a:ext cx="7393958" cy="3641782"/>
            <a:chOff x="572411" y="2927057"/>
            <a:chExt cx="7393958" cy="3641782"/>
          </a:xfrm>
        </p:grpSpPr>
        <p:sp>
          <p:nvSpPr>
            <p:cNvPr id="41" name="TextBox 40"/>
            <p:cNvSpPr txBox="1"/>
            <p:nvPr/>
          </p:nvSpPr>
          <p:spPr>
            <a:xfrm>
              <a:off x="733640" y="2927057"/>
              <a:ext cx="7232729" cy="2308324"/>
            </a:xfrm>
            <a:prstGeom prst="rect">
              <a:avLst/>
            </a:prstGeom>
            <a:noFill/>
          </p:spPr>
          <p:txBody>
            <a:bodyPr wrap="square" rtlCol="0">
              <a:spAutoFit/>
            </a:bodyPr>
            <a:lstStyle/>
            <a:p>
              <a:pPr algn="ctr"/>
              <a:r>
                <a:rPr lang="en-US" sz="2400" b="1" dirty="0" smtClean="0">
                  <a:solidFill>
                    <a:srgbClr val="FF0000"/>
                  </a:solidFill>
                </a:rPr>
                <a:t>Sometimes, when you are architecting very </a:t>
              </a:r>
              <a:r>
                <a:rPr lang="en-US" sz="2400" b="1" dirty="0" err="1" smtClean="0">
                  <a:solidFill>
                    <a:srgbClr val="FF0000"/>
                  </a:solidFill>
                </a:rPr>
                <a:t>very</a:t>
              </a:r>
              <a:r>
                <a:rPr lang="en-US" sz="2400" b="1" dirty="0" smtClean="0">
                  <a:solidFill>
                    <a:srgbClr val="FF0000"/>
                  </a:solidFill>
                </a:rPr>
                <a:t> large systems with multiple major systems, you want to represent pieces as a single unit. Sometimes we designate hardware like Routers, keyboards, scanners – contained hardware items with this icon. System Assembly’s are for this purpose!</a:t>
              </a:r>
            </a:p>
          </p:txBody>
        </p:sp>
        <p:sp>
          <p:nvSpPr>
            <p:cNvPr id="42" name="Oval 41"/>
            <p:cNvSpPr/>
            <p:nvPr/>
          </p:nvSpPr>
          <p:spPr>
            <a:xfrm rot="19311150">
              <a:off x="572411" y="5339815"/>
              <a:ext cx="1202900" cy="1229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92849" y="2967711"/>
            <a:ext cx="7232729" cy="3806033"/>
            <a:chOff x="692849" y="2967711"/>
            <a:chExt cx="7232729" cy="3806033"/>
          </a:xfrm>
        </p:grpSpPr>
        <p:sp>
          <p:nvSpPr>
            <p:cNvPr id="44" name="TextBox 43"/>
            <p:cNvSpPr txBox="1"/>
            <p:nvPr/>
          </p:nvSpPr>
          <p:spPr>
            <a:xfrm>
              <a:off x="692849" y="2967711"/>
              <a:ext cx="7232729" cy="1569660"/>
            </a:xfrm>
            <a:prstGeom prst="rect">
              <a:avLst/>
            </a:prstGeom>
            <a:noFill/>
          </p:spPr>
          <p:txBody>
            <a:bodyPr wrap="square" rtlCol="0">
              <a:spAutoFit/>
            </a:bodyPr>
            <a:lstStyle/>
            <a:p>
              <a:pPr algn="ctr"/>
              <a:r>
                <a:rPr lang="en-US" sz="2400" b="1" dirty="0" smtClean="0">
                  <a:solidFill>
                    <a:srgbClr val="FF0000"/>
                  </a:solidFill>
                </a:rPr>
                <a:t>If you are architecting a widely distributed system that includes communication components like microwave towers, the communication system icon is used to convey a system that manages communication!</a:t>
              </a:r>
            </a:p>
          </p:txBody>
        </p:sp>
        <p:sp>
          <p:nvSpPr>
            <p:cNvPr id="45" name="Oval 44"/>
            <p:cNvSpPr/>
            <p:nvPr/>
          </p:nvSpPr>
          <p:spPr>
            <a:xfrm rot="19311150">
              <a:off x="2366846" y="5467788"/>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62113" y="3048000"/>
            <a:ext cx="7232729" cy="3586677"/>
            <a:chOff x="662113" y="3048000"/>
            <a:chExt cx="7232729" cy="3586677"/>
          </a:xfrm>
        </p:grpSpPr>
        <p:sp>
          <p:nvSpPr>
            <p:cNvPr id="47" name="TextBox 46"/>
            <p:cNvSpPr txBox="1"/>
            <p:nvPr/>
          </p:nvSpPr>
          <p:spPr>
            <a:xfrm>
              <a:off x="662113" y="3048000"/>
              <a:ext cx="7232729" cy="1569660"/>
            </a:xfrm>
            <a:prstGeom prst="rect">
              <a:avLst/>
            </a:prstGeom>
            <a:noFill/>
          </p:spPr>
          <p:txBody>
            <a:bodyPr wrap="square" rtlCol="0">
              <a:spAutoFit/>
            </a:bodyPr>
            <a:lstStyle/>
            <a:p>
              <a:pPr algn="ctr"/>
              <a:r>
                <a:rPr lang="en-US" sz="2400" b="1" dirty="0" smtClean="0">
                  <a:solidFill>
                    <a:srgbClr val="FF0000"/>
                  </a:solidFill>
                </a:rPr>
                <a:t>This represents</a:t>
              </a:r>
              <a:r>
                <a:rPr lang="en-US" sz="2400" b="1" dirty="0">
                  <a:solidFill>
                    <a:srgbClr val="FF0000"/>
                  </a:solidFill>
                </a:rPr>
                <a:t> </a:t>
              </a:r>
              <a:r>
                <a:rPr lang="en-US" sz="2400" b="1" dirty="0" smtClean="0">
                  <a:solidFill>
                    <a:srgbClr val="FF0000"/>
                  </a:solidFill>
                </a:rPr>
                <a:t>the presence of a system that is managing a network. You normally won’t see this unless the diagram is focusing on elements that provide the network managing system for a specific reason. </a:t>
              </a:r>
            </a:p>
          </p:txBody>
        </p:sp>
        <p:sp>
          <p:nvSpPr>
            <p:cNvPr id="48" name="Oval 47"/>
            <p:cNvSpPr/>
            <p:nvPr/>
          </p:nvSpPr>
          <p:spPr>
            <a:xfrm rot="19311150">
              <a:off x="4228266" y="5328721"/>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662113" y="2867586"/>
            <a:ext cx="7232729" cy="3798949"/>
            <a:chOff x="662113" y="2867586"/>
            <a:chExt cx="7232729" cy="3798949"/>
          </a:xfrm>
        </p:grpSpPr>
        <p:sp>
          <p:nvSpPr>
            <p:cNvPr id="53" name="TextBox 52"/>
            <p:cNvSpPr txBox="1"/>
            <p:nvPr/>
          </p:nvSpPr>
          <p:spPr>
            <a:xfrm>
              <a:off x="662113" y="2867586"/>
              <a:ext cx="7232729" cy="2677656"/>
            </a:xfrm>
            <a:prstGeom prst="rect">
              <a:avLst/>
            </a:prstGeom>
            <a:noFill/>
          </p:spPr>
          <p:txBody>
            <a:bodyPr wrap="square" rtlCol="0">
              <a:spAutoFit/>
            </a:bodyPr>
            <a:lstStyle/>
            <a:p>
              <a:pPr algn="ctr"/>
              <a:r>
                <a:rPr lang="en-US" sz="2400" b="1" dirty="0" smtClean="0">
                  <a:solidFill>
                    <a:srgbClr val="FF0000"/>
                  </a:solidFill>
                </a:rPr>
                <a:t>Communication paths indicate an association between two things through which they can communicate signals and messages. </a:t>
              </a:r>
            </a:p>
            <a:p>
              <a:pPr algn="ctr"/>
              <a:r>
                <a:rPr lang="en-US" sz="2400" b="1" dirty="0" smtClean="0">
                  <a:solidFill>
                    <a:srgbClr val="FF0000"/>
                  </a:solidFill>
                </a:rPr>
                <a:t>Between two devices, it typically denotes a physical connection between two nodes, Like Ethernet. </a:t>
              </a:r>
            </a:p>
            <a:p>
              <a:pPr algn="ctr"/>
              <a:r>
                <a:rPr lang="en-US" sz="2400" b="1" dirty="0" smtClean="0">
                  <a:solidFill>
                    <a:srgbClr val="FF0000"/>
                  </a:solidFill>
                </a:rPr>
                <a:t>Between two environments, it typically denotes a protocol (like TCP/IP) </a:t>
              </a:r>
            </a:p>
          </p:txBody>
        </p:sp>
        <p:sp>
          <p:nvSpPr>
            <p:cNvPr id="54" name="Oval 53"/>
            <p:cNvSpPr/>
            <p:nvPr/>
          </p:nvSpPr>
          <p:spPr>
            <a:xfrm rot="19311150">
              <a:off x="6195897" y="5360579"/>
              <a:ext cx="1249443" cy="13059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77521" y="3124200"/>
            <a:ext cx="8056879" cy="2401955"/>
            <a:chOff x="477521" y="3124200"/>
            <a:chExt cx="8056879" cy="2401955"/>
          </a:xfrm>
        </p:grpSpPr>
        <p:grpSp>
          <p:nvGrpSpPr>
            <p:cNvPr id="56" name="Group 55"/>
            <p:cNvGrpSpPr/>
            <p:nvPr/>
          </p:nvGrpSpPr>
          <p:grpSpPr>
            <a:xfrm>
              <a:off x="5514308" y="3200400"/>
              <a:ext cx="1524000" cy="416914"/>
              <a:chOff x="5820440" y="3601543"/>
              <a:chExt cx="1524000" cy="416914"/>
            </a:xfrm>
          </p:grpSpPr>
          <p:cxnSp>
            <p:nvCxnSpPr>
              <p:cNvPr id="62" name="Straight Connector 61"/>
              <p:cNvCxnSpPr/>
              <p:nvPr/>
            </p:nvCxnSpPr>
            <p:spPr>
              <a:xfrm>
                <a:off x="5820440" y="3810000"/>
                <a:ext cx="1524000" cy="0"/>
              </a:xfrm>
              <a:prstGeom prst="line">
                <a:avLst/>
              </a:prstGeom>
              <a:ln w="60325" cmpd="sng">
                <a:prstDash val="sysDash"/>
              </a:ln>
            </p:spPr>
            <p:style>
              <a:lnRef idx="1">
                <a:schemeClr val="accent1"/>
              </a:lnRef>
              <a:fillRef idx="0">
                <a:schemeClr val="accent1"/>
              </a:fillRef>
              <a:effectRef idx="0">
                <a:schemeClr val="accent1"/>
              </a:effectRef>
              <a:fontRef idx="minor">
                <a:schemeClr val="tx1"/>
              </a:fontRef>
            </p:style>
          </p:cxnSp>
          <p:sp>
            <p:nvSpPr>
              <p:cNvPr id="63" name="Half Frame 62"/>
              <p:cNvSpPr/>
              <p:nvPr/>
            </p:nvSpPr>
            <p:spPr>
              <a:xfrm rot="18755669">
                <a:off x="5839917" y="3605905"/>
                <a:ext cx="416914" cy="408189"/>
              </a:xfrm>
              <a:prstGeom prst="halfFrame">
                <a:avLst>
                  <a:gd name="adj1" fmla="val 11550"/>
                  <a:gd name="adj2" fmla="val 50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7" name="Group 56"/>
            <p:cNvGrpSpPr/>
            <p:nvPr/>
          </p:nvGrpSpPr>
          <p:grpSpPr>
            <a:xfrm>
              <a:off x="1251365" y="3124200"/>
              <a:ext cx="2302274" cy="457200"/>
              <a:chOff x="821926" y="3488313"/>
              <a:chExt cx="2302274" cy="457200"/>
            </a:xfrm>
          </p:grpSpPr>
          <p:sp>
            <p:nvSpPr>
              <p:cNvPr id="60" name="Flowchart: Decision 59"/>
              <p:cNvSpPr/>
              <p:nvPr/>
            </p:nvSpPr>
            <p:spPr>
              <a:xfrm>
                <a:off x="821926" y="3488313"/>
                <a:ext cx="914400" cy="457200"/>
              </a:xfrm>
              <a:prstGeom prst="flowChartDecision">
                <a:avLst/>
              </a:prstGeom>
              <a:no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1736326" y="3716913"/>
                <a:ext cx="138787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477521" y="3587163"/>
              <a:ext cx="3376487" cy="1938992"/>
            </a:xfrm>
            <a:prstGeom prst="rect">
              <a:avLst/>
            </a:prstGeom>
            <a:noFill/>
          </p:spPr>
          <p:txBody>
            <a:bodyPr wrap="square" rtlCol="0">
              <a:spAutoFit/>
            </a:bodyPr>
            <a:lstStyle/>
            <a:p>
              <a:pPr algn="ctr"/>
              <a:r>
                <a:rPr lang="en-US" sz="2400" b="1" dirty="0" smtClean="0">
                  <a:solidFill>
                    <a:srgbClr val="FF0000"/>
                  </a:solidFill>
                </a:rPr>
                <a:t>An Aggregate association. The thing being pointed to is part of the thing that has the diamond</a:t>
              </a:r>
            </a:p>
          </p:txBody>
        </p:sp>
        <p:sp>
          <p:nvSpPr>
            <p:cNvPr id="59" name="TextBox 58"/>
            <p:cNvSpPr txBox="1"/>
            <p:nvPr/>
          </p:nvSpPr>
          <p:spPr>
            <a:xfrm>
              <a:off x="4648200" y="3697886"/>
              <a:ext cx="3886200" cy="1569660"/>
            </a:xfrm>
            <a:prstGeom prst="rect">
              <a:avLst/>
            </a:prstGeom>
            <a:noFill/>
          </p:spPr>
          <p:txBody>
            <a:bodyPr wrap="square" rtlCol="0">
              <a:spAutoFit/>
            </a:bodyPr>
            <a:lstStyle/>
            <a:p>
              <a:pPr algn="ctr"/>
              <a:r>
                <a:rPr lang="en-US" sz="2400" b="1" dirty="0" smtClean="0">
                  <a:solidFill>
                    <a:srgbClr val="FF0000"/>
                  </a:solidFill>
                </a:rPr>
                <a:t>A Dependency association. The thing being pointed to is critical for the thing from which the arrow originates</a:t>
              </a:r>
            </a:p>
          </p:txBody>
        </p:sp>
      </p:grpSp>
    </p:spTree>
    <p:extLst>
      <p:ext uri="{BB962C8B-B14F-4D97-AF65-F5344CB8AC3E}">
        <p14:creationId xmlns:p14="http://schemas.microsoft.com/office/powerpoint/2010/main" val="1121291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subTnLst>
                                    <p:set>
                                      <p:cBhvr override="childStyle">
                                        <p:cTn dur="1" fill="hold" display="0" masterRel="nextClick" afterEffect="1"/>
                                        <p:tgtEl>
                                          <p:spTgt spid="46"/>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685800"/>
            <a:ext cx="5892766"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533400"/>
            <a:ext cx="3284475" cy="1133177"/>
            <a:chOff x="1694052" y="1193493"/>
            <a:chExt cx="3284475" cy="1133177"/>
          </a:xfrm>
          <a:scene3d>
            <a:camera prst="orthographicFront"/>
            <a:lightRig rig="flat" dir="t"/>
          </a:scene3d>
        </p:grpSpPr>
        <p:sp>
          <p:nvSpPr>
            <p:cNvPr id="4" name="Rounded Rectangle 3"/>
            <p:cNvSpPr/>
            <p:nvPr/>
          </p:nvSpPr>
          <p:spPr>
            <a:xfrm>
              <a:off x="1694052" y="1193493"/>
              <a:ext cx="3284475" cy="1133177"/>
            </a:xfrm>
            <a:prstGeom prst="roundRect">
              <a:avLst>
                <a:gd name="adj" fmla="val 10000"/>
              </a:avLst>
            </a:prstGeom>
            <a:gradFill rotWithShape="0">
              <a:gsLst>
                <a:gs pos="0">
                  <a:srgbClr val="03D4A8"/>
                </a:gs>
                <a:gs pos="25000">
                  <a:srgbClr val="21D6E0"/>
                </a:gs>
                <a:gs pos="75000">
                  <a:srgbClr val="0087E6"/>
                </a:gs>
                <a:gs pos="100000">
                  <a:srgbClr val="005CBF"/>
                </a:gs>
              </a:gsLst>
              <a:lin ang="5400000" scaled="0"/>
            </a:gradFill>
            <a:sp3d prstMaterial="plastic">
              <a:bevelT w="120900" h="88900"/>
              <a:bevelB w="88900" h="31750" prst="angle"/>
            </a:sp3d>
          </p:spPr>
          <p:style>
            <a:lnRef idx="0">
              <a:schemeClr val="lt1">
                <a:hueOff val="0"/>
                <a:satOff val="0"/>
                <a:lumOff val="0"/>
                <a:alphaOff val="0"/>
              </a:schemeClr>
            </a:lnRef>
            <a:fillRef idx="3">
              <a:scrgbClr r="0" g="0" b="0"/>
            </a:fillRef>
            <a:effectRef idx="1">
              <a:schemeClr val="accent1">
                <a:hueOff val="0"/>
                <a:satOff val="0"/>
                <a:lumOff val="0"/>
                <a:alphaOff val="0"/>
              </a:schemeClr>
            </a:effectRef>
            <a:fontRef idx="minor">
              <a:schemeClr val="lt1"/>
            </a:fontRef>
          </p:style>
        </p:sp>
        <p:sp>
          <p:nvSpPr>
            <p:cNvPr id="5" name="Rounded Rectangle 4"/>
            <p:cNvSpPr/>
            <p:nvPr/>
          </p:nvSpPr>
          <p:spPr>
            <a:xfrm>
              <a:off x="1727242" y="1226683"/>
              <a:ext cx="3218095" cy="1066797"/>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System Context Diagram</a:t>
              </a:r>
              <a:endParaRPr lang="en-US" sz="2600" kern="1200" dirty="0"/>
            </a:p>
          </p:txBody>
        </p:sp>
      </p:grpSp>
      <p:sp>
        <p:nvSpPr>
          <p:cNvPr id="6" name="TextBox 5"/>
          <p:cNvSpPr txBox="1"/>
          <p:nvPr/>
        </p:nvSpPr>
        <p:spPr>
          <a:xfrm>
            <a:off x="274236" y="2236738"/>
            <a:ext cx="2926164" cy="2308324"/>
          </a:xfrm>
          <a:prstGeom prst="rect">
            <a:avLst/>
          </a:prstGeom>
          <a:noFill/>
        </p:spPr>
        <p:txBody>
          <a:bodyPr wrap="square" rtlCol="0">
            <a:spAutoFit/>
          </a:bodyPr>
          <a:lstStyle/>
          <a:p>
            <a:pPr algn="ctr"/>
            <a:r>
              <a:rPr lang="en-US" sz="3600" b="1" dirty="0" smtClean="0">
                <a:solidFill>
                  <a:srgbClr val="FF0000"/>
                </a:solidFill>
              </a:rPr>
              <a:t>So Let’s look at the System context diagram again</a:t>
            </a:r>
          </a:p>
        </p:txBody>
      </p:sp>
    </p:spTree>
    <p:extLst>
      <p:ext uri="{BB962C8B-B14F-4D97-AF65-F5344CB8AC3E}">
        <p14:creationId xmlns:p14="http://schemas.microsoft.com/office/powerpoint/2010/main" val="4258548783"/>
      </p:ext>
    </p:extLst>
  </p:cSld>
  <p:clrMapOvr>
    <a:masterClrMapping/>
  </p:clrMapOvr>
  <p:transition spd="slow">
    <p:wipe dir="d"/>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blue world">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PresenterMedia.com - Static Glassy Blue Earth">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华文楷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mpany handbook">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B547B8"/>
      </a:hlink>
      <a:folHlink>
        <a:srgbClr val="438255"/>
      </a:folHlink>
    </a:clrScheme>
    <a:fontScheme name="Urban">
      <a:majorFont>
        <a:latin typeface="Trebuchet MS"/>
        <a:ea typeface=""/>
        <a:cs typeface=""/>
        <a:font script="Jpan" typeface="HGｺﾞｼｯｸM"/>
        <a:font script="Hang" typeface="맑은 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100000" r="280000" b="28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100000" r="280000" b="280000"/>
          </a:path>
        </a:gradFill>
      </a:fillStyleLst>
      <a:lnStyleLst>
        <a:ln w="4444"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0">
              <a:schemeClr val="phClr">
                <a:tint val="93000"/>
                <a:satMod val="200000"/>
              </a:schemeClr>
            </a:gs>
            <a:gs pos="80000">
              <a:schemeClr val="phClr">
                <a:shade val="55000"/>
                <a:satMod val="175000"/>
              </a:schemeClr>
            </a:gs>
            <a:gs pos="100000">
              <a:schemeClr val="phClr">
                <a:shade val="37000"/>
                <a:satMod val="175000"/>
              </a:schemeClr>
            </a:gs>
          </a:gsLst>
          <a:lin ang="5400000" scaled="0"/>
        </a:gradFill>
        <a:blipFill>
          <a:blip xmlns:r="http://schemas.openxmlformats.org/officeDocument/2006/relationships" r:embed="rId1">
            <a:duotone>
              <a:schemeClr val="phClr">
                <a:shade val="70000"/>
              </a:schemeClr>
              <a:schemeClr val="phClr">
                <a:tint val="80000"/>
                <a:satMod val="120000"/>
              </a:schemeClr>
            </a:duotone>
          </a:blip>
          <a:tile tx="0" ty="0" sx="85000" sy="85000" flip="none" algn="t"/>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C86F1CD43F91FA4BBE98F3F5EC3F8025" ma:contentTypeVersion="31" ma:contentTypeDescription="Create a new document." ma:contentTypeScope="" ma:versionID="731c7455a2eec73f31c625416b30a509">
  <xsd:schema xmlns:xsd="http://www.w3.org/2001/XMLSchema" xmlns:xs="http://www.w3.org/2001/XMLSchema" xmlns:p="http://schemas.microsoft.com/office/2006/metadata/properties" xmlns:ns2="20786da5-6226-4c77-9716-1de3db41e44a" targetNamespace="http://schemas.microsoft.com/office/2006/metadata/properties" ma:root="true" ma:fieldsID="34056f143d8121870fd745c705cac6d1" ns2:_="">
    <xsd:import namespace="20786da5-6226-4c77-9716-1de3db41e44a"/>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786da5-6226-4c77-9716-1de3db41e44a"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7F21CE-178B-49A8-B3E0-827F6A64238E}">
  <ds:schemaRefs>
    <ds:schemaRef ds:uri="http://schemas.microsoft.com/sharepoint/v3/contenttype/forms"/>
  </ds:schemaRefs>
</ds:datastoreItem>
</file>

<file path=customXml/itemProps2.xml><?xml version="1.0" encoding="utf-8"?>
<ds:datastoreItem xmlns:ds="http://schemas.openxmlformats.org/officeDocument/2006/customXml" ds:itemID="{A5B5D6A6-2250-45D6-8C9F-C29FA1DA8843}">
  <ds:schemaRefs>
    <ds:schemaRef ds:uri="http://schemas.microsoft.com/sharepoint/events"/>
  </ds:schemaRefs>
</ds:datastoreItem>
</file>

<file path=customXml/itemProps3.xml><?xml version="1.0" encoding="utf-8"?>
<ds:datastoreItem xmlns:ds="http://schemas.openxmlformats.org/officeDocument/2006/customXml" ds:itemID="{0AD8B382-92B5-498A-8E45-D9DDEA6E5080}">
  <ds:schemaRefs>
    <ds:schemaRef ds:uri="http://schemas.microsoft.com/office/2006/metadata/longProperties"/>
  </ds:schemaRefs>
</ds:datastoreItem>
</file>

<file path=customXml/itemProps4.xml><?xml version="1.0" encoding="utf-8"?>
<ds:datastoreItem xmlns:ds="http://schemas.openxmlformats.org/officeDocument/2006/customXml" ds:itemID="{20EAA22D-DE8A-430B-9667-1794E5E3A81F}">
  <ds:schemaRefs>
    <ds:schemaRef ds:uri="http://purl.org/dc/terms/"/>
    <ds:schemaRef ds:uri="http://purl.org/dc/dcmityp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20786da5-6226-4c77-9716-1de3db41e44a"/>
    <ds:schemaRef ds:uri="http://www.w3.org/XML/1998/namespace"/>
  </ds:schemaRefs>
</ds:datastoreItem>
</file>

<file path=customXml/itemProps5.xml><?xml version="1.0" encoding="utf-8"?>
<ds:datastoreItem xmlns:ds="http://schemas.openxmlformats.org/officeDocument/2006/customXml" ds:itemID="{E93FF4F3-E3B8-4E3F-AFC8-B86A38E720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786da5-6226-4c77-9716-1de3db41e4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world</Template>
  <TotalTime>2144</TotalTime>
  <Words>3075</Words>
  <Application>Microsoft Office PowerPoint</Application>
  <PresentationFormat>On-screen Show (4:3)</PresentationFormat>
  <Paragraphs>282</Paragraphs>
  <Slides>40</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40</vt:i4>
      </vt:variant>
    </vt:vector>
  </HeadingPairs>
  <TitlesOfParts>
    <vt:vector size="51" baseType="lpstr">
      <vt:lpstr>Arial</vt:lpstr>
      <vt:lpstr>Arial Black</vt:lpstr>
      <vt:lpstr>Calibri</vt:lpstr>
      <vt:lpstr>Century Gothic</vt:lpstr>
      <vt:lpstr>Georgia</vt:lpstr>
      <vt:lpstr>Palatino Linotype</vt:lpstr>
      <vt:lpstr>Trebuchet MS</vt:lpstr>
      <vt:lpstr>Wingdings 2</vt:lpstr>
      <vt:lpstr>blue world</vt:lpstr>
      <vt:lpstr>www.PresenterMedia.com - Static Glassy Blue Earth</vt:lpstr>
      <vt:lpstr>Company handbook</vt:lpstr>
      <vt:lpstr>Reading Enterprise Architecture Artifacts</vt:lpstr>
      <vt:lpstr>Just What the Heck IS Enterprise Architecture??</vt:lpstr>
      <vt:lpstr>EA’s Role with a New Initiative</vt:lpstr>
      <vt:lpstr>Why is EA needed?  Well sometimes things are not what they seem…</vt:lpstr>
      <vt:lpstr>What Artifacts are normally created by the EA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Symbols to know to read  a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of Austin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Brown, Aaron - CTM</dc:creator>
  <cp:lastModifiedBy>Brown, Aaron - EA</cp:lastModifiedBy>
  <cp:revision>137</cp:revision>
  <dcterms:created xsi:type="dcterms:W3CDTF">2012-07-31T15:18:16Z</dcterms:created>
  <dcterms:modified xsi:type="dcterms:W3CDTF">2015-04-07T15:12:34Z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CTM6SKM6WFAK-239-85</vt:lpwstr>
  </property>
  <property fmtid="{D5CDD505-2E9C-101B-9397-08002B2CF9AE}" pid="3" name="_dlc_DocIdItemGuid">
    <vt:lpwstr>73e121e0-51bd-43fd-9ae9-953cafef0136</vt:lpwstr>
  </property>
  <property fmtid="{D5CDD505-2E9C-101B-9397-08002B2CF9AE}" pid="4" name="_dlc_DocIdUrl">
    <vt:lpwstr>http://coaspweb1/sites/CTM/EA/_layouts/15/DocIdRedir.aspx?ID=CTM6SKM6WFAK-239-85, CTM6SKM6WFAK-239-85</vt:lpwstr>
  </property>
</Properties>
</file>